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5"/>
  </p:notesMasterIdLst>
  <p:sldIdLst>
    <p:sldId id="388" r:id="rId2"/>
    <p:sldId id="256" r:id="rId3"/>
    <p:sldId id="32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21" r:id="rId20"/>
    <p:sldId id="272" r:id="rId21"/>
    <p:sldId id="322" r:id="rId22"/>
    <p:sldId id="323" r:id="rId23"/>
    <p:sldId id="324" r:id="rId24"/>
    <p:sldId id="273" r:id="rId25"/>
    <p:sldId id="325" r:id="rId26"/>
    <p:sldId id="327" r:id="rId27"/>
    <p:sldId id="328" r:id="rId28"/>
    <p:sldId id="274" r:id="rId29"/>
    <p:sldId id="329" r:id="rId30"/>
    <p:sldId id="330" r:id="rId31"/>
    <p:sldId id="331" r:id="rId32"/>
    <p:sldId id="332" r:id="rId33"/>
    <p:sldId id="333" r:id="rId34"/>
    <p:sldId id="334" r:id="rId35"/>
    <p:sldId id="335" r:id="rId36"/>
    <p:sldId id="336" r:id="rId37"/>
    <p:sldId id="337" r:id="rId38"/>
    <p:sldId id="338" r:id="rId39"/>
    <p:sldId id="339" r:id="rId40"/>
    <p:sldId id="275" r:id="rId41"/>
    <p:sldId id="276" r:id="rId42"/>
    <p:sldId id="277" r:id="rId43"/>
    <p:sldId id="278" r:id="rId44"/>
    <p:sldId id="279" r:id="rId45"/>
    <p:sldId id="280" r:id="rId46"/>
    <p:sldId id="281" r:id="rId47"/>
    <p:sldId id="282" r:id="rId48"/>
    <p:sldId id="283" r:id="rId49"/>
    <p:sldId id="340" r:id="rId50"/>
    <p:sldId id="284" r:id="rId51"/>
    <p:sldId id="285" r:id="rId52"/>
    <p:sldId id="342" r:id="rId53"/>
    <p:sldId id="341" r:id="rId54"/>
    <p:sldId id="286" r:id="rId55"/>
    <p:sldId id="287" r:id="rId56"/>
    <p:sldId id="288" r:id="rId57"/>
    <p:sldId id="343" r:id="rId58"/>
    <p:sldId id="344" r:id="rId59"/>
    <p:sldId id="350" r:id="rId60"/>
    <p:sldId id="351" r:id="rId61"/>
    <p:sldId id="345" r:id="rId62"/>
    <p:sldId id="402" r:id="rId63"/>
    <p:sldId id="346" r:id="rId64"/>
    <p:sldId id="403" r:id="rId65"/>
    <p:sldId id="347" r:id="rId66"/>
    <p:sldId id="404" r:id="rId67"/>
    <p:sldId id="348" r:id="rId68"/>
    <p:sldId id="349" r:id="rId69"/>
    <p:sldId id="289" r:id="rId70"/>
    <p:sldId id="352" r:id="rId71"/>
    <p:sldId id="353" r:id="rId72"/>
    <p:sldId id="354" r:id="rId73"/>
    <p:sldId id="290" r:id="rId74"/>
    <p:sldId id="356" r:id="rId75"/>
    <p:sldId id="357" r:id="rId76"/>
    <p:sldId id="358" r:id="rId77"/>
    <p:sldId id="359" r:id="rId78"/>
    <p:sldId id="360" r:id="rId79"/>
    <p:sldId id="361" r:id="rId80"/>
    <p:sldId id="362" r:id="rId81"/>
    <p:sldId id="364" r:id="rId82"/>
    <p:sldId id="365" r:id="rId83"/>
    <p:sldId id="363" r:id="rId84"/>
    <p:sldId id="366" r:id="rId85"/>
    <p:sldId id="367" r:id="rId86"/>
    <p:sldId id="368" r:id="rId87"/>
    <p:sldId id="369" r:id="rId88"/>
    <p:sldId id="370" r:id="rId89"/>
    <p:sldId id="371" r:id="rId90"/>
    <p:sldId id="374" r:id="rId91"/>
    <p:sldId id="372" r:id="rId92"/>
    <p:sldId id="373" r:id="rId93"/>
    <p:sldId id="375" r:id="rId94"/>
    <p:sldId id="376" r:id="rId95"/>
    <p:sldId id="377" r:id="rId96"/>
    <p:sldId id="378" r:id="rId97"/>
    <p:sldId id="380" r:id="rId98"/>
    <p:sldId id="381" r:id="rId99"/>
    <p:sldId id="382" r:id="rId100"/>
    <p:sldId id="383" r:id="rId101"/>
    <p:sldId id="384" r:id="rId102"/>
    <p:sldId id="385" r:id="rId103"/>
    <p:sldId id="386" r:id="rId104"/>
    <p:sldId id="387" r:id="rId105"/>
    <p:sldId id="394" r:id="rId106"/>
    <p:sldId id="395" r:id="rId107"/>
    <p:sldId id="396" r:id="rId108"/>
    <p:sldId id="397" r:id="rId109"/>
    <p:sldId id="399" r:id="rId110"/>
    <p:sldId id="401" r:id="rId111"/>
    <p:sldId id="390" r:id="rId112"/>
    <p:sldId id="393" r:id="rId113"/>
    <p:sldId id="389" r:id="rId114"/>
  </p:sldIdLst>
  <p:sldSz cx="14630400" cy="8229600"/>
  <p:notesSz cx="8229600" cy="14630400"/>
  <p:embeddedFontLst>
    <p:embeddedFont>
      <p:font typeface="Abadi" panose="020B0604020104020204" pitchFamily="34" charset="0"/>
      <p:regular r:id="rId116"/>
    </p:embeddedFont>
    <p:embeddedFont>
      <p:font typeface="Arial Black" panose="020B0A04020102020204" pitchFamily="34" charset="0"/>
      <p:bold r:id="rId117"/>
    </p:embeddedFont>
    <p:embeddedFont>
      <p:font typeface="Inter" panose="020B0604020202020204" charset="0"/>
      <p:regular r:id="rId118"/>
    </p:embeddedFont>
    <p:embeddedFont>
      <p:font typeface="Merriweather" panose="00000500000000000000" pitchFamily="2" charset="0"/>
      <p:regular r:id="rId119"/>
      <p:bold r:id="rId120"/>
      <p:italic r:id="rId121"/>
      <p:boldItalic r:id="rId122"/>
    </p:embeddedFont>
    <p:embeddedFont>
      <p:font typeface="Yu Gothic" panose="020B0400000000000000" pitchFamily="34" charset="-128"/>
      <p:regular r:id="rId123"/>
      <p:bold r:id="rId1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97D510-D8E3-4184-8B37-B2D155A874D9}" v="117" dt="2025-05-21T10:52:40.908"/>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Kiểu Sáng 2 - Màu chủ đề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Kiểu Trung bình 2 - Màu chủ đề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Kiểu Trung bình 4 - Màu chủ đề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9.fntdata"/><Relationship Id="rId129"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37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BEC38-C163-2322-D824-ED3AF024F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91634-5060-8DE6-B2D3-B0338CF52B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D80031-0D81-DEA9-ABF9-DFC5EFCB9A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F614B9-A792-F869-FCA6-950B20450FFC}"/>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30689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44F1C-B49A-F059-15E8-6F38649D0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365A2-16EA-FB8B-0465-C5E161DEC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373A5C-3198-E6BA-DE2C-418A08C118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3986B8-7523-20DC-555A-34AD10E74496}"/>
              </a:ext>
            </a:extLst>
          </p:cNvPr>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34985637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38E7-A059-092C-2364-4B9969490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3358D-3308-C334-AAB5-B644C8DB1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0AF0D-FFD4-D41F-8BBB-B3209808CF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BBB527-FEB4-5B57-8C33-47BB2FED6593}"/>
              </a:ext>
            </a:extLst>
          </p:cNvPr>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31651281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1ECC2-BCC2-1ABC-52EF-CB1A3E2879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96779-6647-9B2D-9741-C395C59A34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B7611-DB6C-F98F-DDC1-FF6A644C46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C19198-559E-FD05-C174-0695D8909DDF}"/>
              </a:ext>
            </a:extLst>
          </p:cNvPr>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95791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9B73F-E7BB-5617-9509-17D27E9E8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2445A-4166-9E56-F34D-A27DD8C66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3853A-62C5-D5C8-4DAB-FDEC849A72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10DCD5-9349-3ED9-325F-BC1F8F1E445A}"/>
              </a:ext>
            </a:extLst>
          </p:cNvPr>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2784926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37EF7-CECC-9BBC-6D20-989B9B147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3B6206-59AD-3424-ED24-07040C0182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4E8F93-F432-C0A6-6A07-5539CC8205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647940-F70E-0930-732D-CD9CA47D8549}"/>
              </a:ext>
            </a:extLst>
          </p:cNvPr>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6232192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D6A63-EEC9-38BC-9C1A-2E979BAC5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6E3DD0-E607-927A-FD45-3D4C9BAFD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47015-AC4F-160B-C252-86863B53D7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C29E48-E806-D22F-121D-C06A21FE1A3C}"/>
              </a:ext>
            </a:extLst>
          </p:cNvPr>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26139282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B3B04-5F22-3E91-3A57-CAA95815E9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B0538-40A0-C35E-1D2C-A345780B94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71C7EE-7EE9-62F6-BBEB-29843EDB85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D4039F-C63F-8A81-9975-EBB9DF35F560}"/>
              </a:ext>
            </a:extLst>
          </p:cNvPr>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4588925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CB7A-5535-6A88-969E-13702B595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5240A9-5142-43AF-56C7-6DAB8B18D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3044C-8766-F661-4CE5-18BE0D6DDE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D24EF7-7453-B7A8-8BF7-80A9C2940FA2}"/>
              </a:ext>
            </a:extLst>
          </p:cNvPr>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25703981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A3549-A25B-92C2-0BA7-4CA3FF4469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203F2-EEDE-4ED1-F62C-65DD0BB84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7357C-69B6-181B-C1F9-65AD9654CA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9E524B-B4C5-3473-5D35-2ADE267F749B}"/>
              </a:ext>
            </a:extLst>
          </p:cNvPr>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340179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DA1AA-3788-61AB-B4B7-CD9CBF046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F5DF6-B0EF-E7FA-E2DF-FAB644C329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2ADC9-7BF7-609C-9E4A-4FF700C58F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F06053-C483-DE64-7744-FFD4C502205B}"/>
              </a:ext>
            </a:extLst>
          </p:cNvPr>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2258951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9815318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2AAB6-7D19-4E9C-0933-D9ECE7CAC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4C1D4-60F6-BC4F-E454-47B609122C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3501D9-1254-4AE9-A227-DE69D1FC42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DF1B29-6E8D-6B9D-BCAC-C7115FE4D2C1}"/>
              </a:ext>
            </a:extLst>
          </p:cNvPr>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21544322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CA2DD-E78D-4A56-1A32-6CCDAABED9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73E95-7F44-0605-1E8D-D1346374DC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835BF-EBD2-681C-AA77-AA3CB1D770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ADAE2E-9C5E-8BBD-EF51-4F55EE84F40A}"/>
              </a:ext>
            </a:extLst>
          </p:cNvPr>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30826349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542F0-4126-5AA8-5B60-FF6B2E5C5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816DB-FECC-149F-5F9E-7995E07BCC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80BF5-0851-4664-B672-4075721DDA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DDAFFF-7D65-C67B-A43C-708EAE0066A3}"/>
              </a:ext>
            </a:extLst>
          </p:cNvPr>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2354745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40FD1-CAF8-47F0-9411-BB5C80963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DDA217-5254-92C3-5A00-8D2D04C4D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EA8EE-F6D2-CF3A-EBF3-E3013F9B11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6FEAFE-A87D-8A9F-AE4A-B731C21B217A}"/>
              </a:ext>
            </a:extLst>
          </p:cNvPr>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3879239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815890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088858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680745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181173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923096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589077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598019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DD9EC-C0A7-75A8-E237-AEF1165C7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D2A247-10B1-E6B7-0ADB-834F8FCB3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34F878-BC85-F302-D005-9C9FA218AA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FDB3D3-A66C-70E2-03C9-8898C29F4756}"/>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909679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971818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79C12-C980-1C75-08CD-CFF8F53CC9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662400-6E24-D61C-8E2B-2BF0AF7DD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89580-1471-FE55-036E-577DD2ACFA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71115E-F8CF-D1F2-B727-1972E3FF04F6}"/>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803649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D6DF0-DD5F-F3E1-9DB2-95DA8AD9B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3D437-7162-9E3D-249B-7CFCB7B6DA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130997-8D4C-A3A6-0F1E-80BCF1F407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2BED5C-8EC9-9BF6-E093-6F6BFFF0344E}"/>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650630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5D03A-502C-1323-8624-61F62E99D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AB1178-E2D0-B29E-E86B-F84473ECB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0EC46-D4C7-7F63-9E34-47EDF47B4E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B0E614-F320-C3AC-AD49-5C70C6B089F0}"/>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1816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279008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110B6-A6DB-CE9D-7078-A6FF3CCCE7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6E693-013F-79DB-F0EE-FAB4E07A3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24859-6046-F035-51B8-F489E9C79E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E79CC7-FBC6-EB09-C513-9678DC42EC04}"/>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877410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A6901-3500-8E4E-7445-5023D5D35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22802-B1F3-85F7-EBB3-4D84CE60EA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48B51C-7324-502E-5BA4-CB64006FD7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866772-6CDE-5A13-2274-BE029C166FD4}"/>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892482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69A83-D35A-9991-2DB4-FBD364F44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A7513A-3E2A-5B38-D7F5-9DA4937069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8B899-32D7-E88F-192F-3D7B8C57C8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BC3E4E-5A14-509E-D4FF-985294777018}"/>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0391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834989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0A26F-69F6-E707-4EE3-57DEAEF47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3E18F7-6AA1-26B1-0275-7408D1F0C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4179D0-D08F-E0B4-EBF9-FA4897A4FC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300B65-D5C7-A2A8-B0AC-6BF1CF2B0DBA}"/>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78709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B4BD-F1AF-0EAF-F58E-ACD813EEC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34B31-FFBA-80B8-CE12-0E60B4F87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369EF-A3E4-12E6-555C-A679172BB9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1FFDDD-6D48-42B1-B74A-BFAEEFE1538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701109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F784-FBAF-8271-3236-3D0390376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9A066D-7B09-CFD7-CFAA-AEB1A8163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231E8-931C-767B-409C-2563353315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9F5BD9-B2BB-3784-3699-8C91728C7A75}"/>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581820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69B65-E197-27DA-4795-EECCF6E7A2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5AADEA-D162-0121-1773-CB68D5B53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F63189-A5AB-D618-5FBF-F8D169A4FD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7F8A85-49F3-96B2-3B44-7FB41BEEEADB}"/>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72673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3E8B3-2727-FD67-6B93-029B3BC43F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127E7E-9648-1BDA-E15A-F5867E9BC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BAC3DD-6B86-9321-11E1-50B6116231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BE2898-63BA-57D4-F547-4E98D38106BC}"/>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180354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209E1-D64D-5E0F-E1A4-04BBBDB7A6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6E590-7AC2-5178-D0DC-3AD1010CF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F0629-8244-958D-9199-3CC59AEAD2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BBB3B6-5576-9627-4065-9346D234679B}"/>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4069268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15DC7-798B-C233-50D5-1A6A98DF6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E4260-8997-6B5A-0C8A-DD24344E8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5A845A-7016-A71B-31F6-C61476A4F4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11B871-5BFA-BF48-4F48-ED021773C877}"/>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4236722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747FD-839B-F923-C0FA-8A95CD0BD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2D5F8-FBEA-F3C1-4FC7-6B04AA9002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23C63-5EC7-C0AC-8B22-B20A6EA2EB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712AF7-08D4-5C88-E43C-A00BAA7A973F}"/>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687505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C35B6-74CA-824C-9EC6-6768927CC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30B5D9-743D-E790-BCD5-E664B18F76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AC58E7-67DD-B109-DA48-FFD43DBD3F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AD2C16-57D3-C576-69B0-4B5C87C7AAD8}"/>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972122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CDB29-D689-E988-AC1F-D6E3154F9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1EA8C-C7A9-EFFA-19FD-7AA356EB33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D003E6-753E-7D60-4ACB-607DD67E27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2742FA-EA50-15E1-41A2-B9ED0E086EE0}"/>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483807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8887B-7244-2B20-51BF-ED685BF3B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E54DB-F0D8-99AF-D5DF-A22EC15DBD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0E8778-9EDB-D7EA-D7F3-563BB25DAF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0503C8-9319-7CC3-DFA2-5CC084F40583}"/>
              </a:ext>
            </a:extLst>
          </p:cNvPr>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683786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DC1E2-F228-0CB0-CAB1-104B1680A2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0B604-5545-054B-18C5-4553364BB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94ECD9-72D9-974B-28FC-9830B6AB4E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7DFEAE-44EA-E1C9-EC77-1604F42985D3}"/>
              </a:ext>
            </a:extLst>
          </p:cNvPr>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414572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128730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3774299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2713476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2535555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2350850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3192465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651986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25104803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680938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978B2-E5E8-047D-C103-0DA939EB21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7FE8C-C9ED-BDBE-4EE3-6FD3AF891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31759-7822-6B75-93C0-92A2C8C055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D2AD0F-D855-3F56-C6A7-293B1219CAA4}"/>
              </a:ext>
            </a:extLst>
          </p:cNvPr>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816812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2646065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4118195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B6DB0-23D8-9F82-6905-FE75A7C19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A068FF-9E90-0337-D9F6-525F34AE79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F4765-E8B6-45A2-5E73-D528E44123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642D00-3B63-F5A4-2E5C-4A7E016EF178}"/>
              </a:ext>
            </a:extLst>
          </p:cNvPr>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39786924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A2A0C-D1A4-A16E-A7C0-2772F3CD4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030297-6291-881D-1995-BD86041B7F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16984-1893-3979-9338-7FBC87977B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2B45A5-40EC-713B-98BC-34CB043EBEFB}"/>
              </a:ext>
            </a:extLst>
          </p:cNvPr>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2761701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257549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2179159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42748887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C12D4-311B-6449-30DB-E7C61889E2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3B3E2-263F-DBEB-698E-EEBC290F1F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3DD33-2307-EA1B-8259-1B8A5D7C5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F40E1C-1A82-077B-AF7D-B2001E745454}"/>
              </a:ext>
            </a:extLst>
          </p:cNvPr>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1022736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C47AE-2706-6FFC-6C63-ACE110CF04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DD95F-CCB5-1F62-525C-F5F595057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164EE-924C-2CA8-3018-FF3E813EA3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8414BB-46E3-00E1-5D6A-7EDA8C02A170}"/>
              </a:ext>
            </a:extLst>
          </p:cNvPr>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38406142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8040C-AB38-EA37-683F-8368DD820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C6A28-87FA-74AF-555A-9110EF8B7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AED1A4-BA59-376D-2EDC-61427AC0E9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85A3AF-91D4-7366-CB74-08D88B6DCB91}"/>
              </a:ext>
            </a:extLst>
          </p:cNvPr>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73122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BCB7C-B844-D2C2-299C-01C596E07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945CD-B3D0-81BF-D29A-154CAD34B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F9B20A-8B01-C604-4A95-C008590EA1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4497AF-E18F-C202-36A4-3144C6A85D44}"/>
              </a:ext>
            </a:extLst>
          </p:cNvPr>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31549387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8644C-742A-0169-88E4-67C9627E4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8E461-2F21-DD9D-20B3-F2BB8F3DC3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805652-33BF-5CF4-EC39-9CEDBBF31A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110068-7870-585F-9905-CA64C3CD4C74}"/>
              </a:ext>
            </a:extLst>
          </p:cNvPr>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420582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65C21-CA24-60D9-2E08-612440CDE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2C2DB4-E9BE-EBF6-540C-F41A46EBA7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E103F-59E8-D2FF-B1E0-0378610A1D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925EE0-F743-2569-E469-701FA052AD1B}"/>
              </a:ext>
            </a:extLst>
          </p:cNvPr>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25681567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FC53B-C619-207C-3439-2801EBEDF6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3A045-C333-92B6-E1E9-3FA2E47E2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6197-3288-E223-7077-1764B2AC31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E1E534-2B81-1D7D-1FA8-BEAE76E97C02}"/>
              </a:ext>
            </a:extLst>
          </p:cNvPr>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8714600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123AC-B1D9-7DDC-BC31-1D2E07868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56C73-C9AA-5B01-57F7-6C72F897D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BC4C3-A894-B8A9-9260-63C92ED90A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D188CA-A4B2-893E-FD4C-6E4C6CC7C36E}"/>
              </a:ext>
            </a:extLst>
          </p:cNvPr>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908250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5C326-E984-D2D2-258D-10C4006D8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C8C70-8775-3AC7-531B-CD60353BD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1D28C4-AFE4-FA42-111C-2405BC976E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71EEF-6D3B-9B33-DBE3-490CC1CC92B2}"/>
              </a:ext>
            </a:extLst>
          </p:cNvPr>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6855589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11B2A-3F63-6FDF-E174-56ADED0C7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46537-018A-B446-99AC-7D77000F0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23F3B-AB65-17A2-138B-19D2FFC859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EBAED6-10FA-14E3-3CD9-DDC7AB764170}"/>
              </a:ext>
            </a:extLst>
          </p:cNvPr>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3182636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BC6BC-F98B-68C3-14B9-7B71F9397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9B9626-5D04-A110-A6B7-B05A300655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D0D73C-F38C-93D3-DB79-BD5BB69A69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F9011E-4B4D-DDDE-05DD-C2CB8F603D98}"/>
              </a:ext>
            </a:extLst>
          </p:cNvPr>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29949743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06E43-853F-EE8D-A50E-822CC89B4E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FD5E1-FE01-E626-0497-BF2DCD4895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28116-F061-80C9-CBBE-2966FCCA94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217504-751F-AAE5-555F-04A6555F3028}"/>
              </a:ext>
            </a:extLst>
          </p:cNvPr>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27095904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2161376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6FB5E-9B7A-D882-040E-47C549AB9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970286-2F74-26E2-F271-632F8150AE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4407B-5399-CEA7-F26E-3B08AB821F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5A9A34-1058-D760-7A10-A6798C60B507}"/>
              </a:ext>
            </a:extLst>
          </p:cNvPr>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2339025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1BF6D-3539-D24C-D17D-C6C322E14C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8AC4B-E5D6-3DAB-14EA-1E1863DE61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0C0D5-E7CB-AA4F-6A98-A10CC910B1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9291E1-043C-56E6-2169-140801ED7F5A}"/>
              </a:ext>
            </a:extLst>
          </p:cNvPr>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25892705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270B0-0F47-90AF-001B-1F910D76F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E3CAD1-879B-1C13-0E03-45789CA63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D36CD-67F0-F359-ECB6-DC2FF75692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E12ECA-653E-E9A3-184B-2CA214E4D40F}"/>
              </a:ext>
            </a:extLst>
          </p:cNvPr>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37494440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41019385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4450-66AB-DF3D-7DA3-31DBE13EA7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37561-47F7-45AB-E6F3-DB89CBBB8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FD515-2D95-6270-08AB-8A3C0F482E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8C415B-4731-7FD5-03CD-E075DC0E6649}"/>
              </a:ext>
            </a:extLst>
          </p:cNvPr>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25352277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388AC-4762-3F3E-6C95-7A81C9851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78C13-8DA4-89AE-4C6D-9E74A5C6D5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2A2D7-7514-4494-0756-B0774E3FDB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004548-7350-84D4-83BC-E717B44946D8}"/>
              </a:ext>
            </a:extLst>
          </p:cNvPr>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2116735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C203F-5772-A849-D800-43C859561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08863-BBC5-5C85-B701-6EA880FD0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77ACA-0809-64F9-FFCA-3B9098D6D3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B095BE-8303-D8E8-4C7B-69C015318406}"/>
              </a:ext>
            </a:extLst>
          </p:cNvPr>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68553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4D88E-F1C9-94E6-B28D-DAA271D60B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13466-C8D5-8208-2DF8-7DCB2E7A0B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16142-D511-27D9-AFB5-7082E61B8D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C0ED95-4BE4-EC60-6302-AB02D008FA80}"/>
              </a:ext>
            </a:extLst>
          </p:cNvPr>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21494890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E159B-4127-E424-9E3A-5964F3BFD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BF42E-5995-846D-982A-004A8C06A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E0D8B-B435-037A-6F9C-F42ECEEF2B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109655-D6C8-5160-E86E-70E13B7C8457}"/>
              </a:ext>
            </a:extLst>
          </p:cNvPr>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24627720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78D19-57A7-3743-F0C5-FD20EAD21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44FDD-5E62-7F3F-5AF3-48A21097F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044F8-3F4B-26B2-F245-6A9628C596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452A31-8836-852B-9B95-73E149772123}"/>
              </a:ext>
            </a:extLst>
          </p:cNvPr>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2505077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183D6-AF9E-0EB9-90B9-7AAE73240D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557C4C-E475-6CC8-FDDE-9B53CE7067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F0187F-14F2-C2EE-E782-CC02DBE602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0FD275-917B-E602-4C07-4082724A5D4B}"/>
              </a:ext>
            </a:extLst>
          </p:cNvPr>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6076168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830F-4E94-E3B0-1C25-B1E431A5F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182C6-65CB-D4C6-0646-FDE44E202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5C7EA-F7EF-701A-C651-9E00A1B13B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C1C12D-20C7-C03E-4B00-47B462FD90EE}"/>
              </a:ext>
            </a:extLst>
          </p:cNvPr>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8165777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4700B-1F58-0E77-DEB9-CD74F16E1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8B37B-AD3E-7F34-6B8C-C079276EF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824F3-731C-CFE8-04CB-DF00FB40F2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73BFBE-E776-3AF1-5951-339E5DA1B992}"/>
              </a:ext>
            </a:extLst>
          </p:cNvPr>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4921772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BC521-4B3A-BAFD-B28F-D8CB66EA7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88A7E1-6A7C-9BA0-74DD-3C07771B1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BEFB3F-80A9-3422-4F01-926A032857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067E7-E6A0-17AB-145C-B480D507D481}"/>
              </a:ext>
            </a:extLst>
          </p:cNvPr>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35219184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9056A-67DC-22B2-0594-EE363907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E61C10-CF58-3A92-695A-75BC47122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17EC9-0377-3EF6-54F6-7E0285E37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BF3B7A-E3ED-3421-040A-6E1CA85ECACA}"/>
              </a:ext>
            </a:extLst>
          </p:cNvPr>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3904298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D3B90-AC9A-9728-64F1-E704DC6055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67BCD-378B-D4A1-687A-2E7FCAE9F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E8E4EF-1BF1-CDA8-A5F1-CA0DBE86FD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233655-4BA9-811E-C407-A2A7A127BBA5}"/>
              </a:ext>
            </a:extLst>
          </p:cNvPr>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431388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82D42-F6A2-2286-4A84-C853E2393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66723-2B34-BEE4-1AF0-31AE1037D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D8883B-9946-67E2-2452-E4277D4FE8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BCA440-BEA5-73F8-7297-D0DF81281FFD}"/>
              </a:ext>
            </a:extLst>
          </p:cNvPr>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24767667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100B1-1B2D-D0B7-CF19-0ABBEB2A8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CD6FBB-55F3-B0A7-F080-681E093449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FB0A3-5C17-CBD5-F09B-0287784296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A65545-ED08-D947-0A4D-9E5B39FB026A}"/>
              </a:ext>
            </a:extLst>
          </p:cNvPr>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7486892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7AEAB-AD87-95FE-7736-79C0DCC435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157AE-4A55-5DEB-1E2C-4E3144F9D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66CF34-C0FF-FB63-994F-2996874172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12A8B3-01B1-9822-212B-D419850161D6}"/>
              </a:ext>
            </a:extLst>
          </p:cNvPr>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30460576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2C244-AC86-4A3D-4707-FF098EE97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4451A7-0C5C-4C53-25BF-C32870F1DB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7E02F-CD80-0F09-AC20-4F8CB1653B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38879C-8754-4FDF-E038-B1465BA5D968}"/>
              </a:ext>
            </a:extLst>
          </p:cNvPr>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207255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E00EA-8BC1-DF1D-ED24-7E5111C98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C0C8D-D762-36E6-A005-C0C500BFD3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9DF61-3932-58D8-49C5-A4DFE52410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A69632-C00A-E45E-21AF-B547CD89B088}"/>
              </a:ext>
            </a:extLst>
          </p:cNvPr>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32208495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C3C6D-752F-1218-8948-FB97C7683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7BFC2-897A-C65F-269F-82B68AEA85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DD95CD-5777-77F8-59DE-203A1F7B5E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C3864B-1F79-B910-B55B-CA89535420A4}"/>
              </a:ext>
            </a:extLst>
          </p:cNvPr>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24214919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D304F-3689-9F62-4AA2-B01CF7750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88F18-F6A9-635B-A370-E2FB65ADA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7E88B-3EF9-37D4-F1E0-CC1F722EE5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F6FD1A-7127-641B-4815-313DF747685E}"/>
              </a:ext>
            </a:extLst>
          </p:cNvPr>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30005704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F7041-2368-EFD0-A855-363E5D201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0EA05-7789-BB33-A569-DB005CD167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803F6-3D85-9A54-5FF8-5D204DA0F3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F9E881-2A47-1465-FF9C-9C9C832DEC01}"/>
              </a:ext>
            </a:extLst>
          </p:cNvPr>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29469016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2FC9F-0145-3348-8DD2-DE6FE4A0D2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2E955-0913-BBBA-2CE4-74D8D12B25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DC50A-1A50-4E1B-5B6E-EF9D538CBD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2FADE4-974D-549D-25D7-66B629AFEAA1}"/>
              </a:ext>
            </a:extLst>
          </p:cNvPr>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35230555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059F8-464F-ECBA-58D2-D9A74D3DC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3C66B3-8C55-AB16-6779-594916D0E9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93386-D982-A9BC-D891-06F1506B98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06F543-BE11-4054-6F88-6265BA754D4F}"/>
              </a:ext>
            </a:extLst>
          </p:cNvPr>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5260852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F4640-09D5-5F30-A42A-7940C919A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C3BE0-5804-E744-0094-70B0004691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A9652-CFB2-BA4A-31D5-78EC630EF5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F3C9E7-D490-AFCC-CCC1-3515276AFF26}"/>
              </a:ext>
            </a:extLst>
          </p:cNvPr>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20117813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21E15-9990-778A-C550-06F810660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D84DF-806D-8681-912F-DA0F483A8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A4F24-6C08-5744-7C10-35500F0408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1CE6A5-B876-D96B-500C-F74401916825}"/>
              </a:ext>
            </a:extLst>
          </p:cNvPr>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3203701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08765-AB14-1741-2F28-3DF1E94DD4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EA36A-2F14-6FF0-C074-F36BA79DEE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FDA0B3-D009-EBED-90CE-6204B92C95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23E37E-398F-B2D7-05D4-80070362E244}"/>
              </a:ext>
            </a:extLst>
          </p:cNvPr>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2105576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9B4A3-1E35-2360-CF26-B2E847692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A6A7B-E2E4-046D-18BB-1D2AE8DCF9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9CF61C-5562-DE89-A80B-1F17E716BC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B3AEE8-41B7-824F-A1A3-89163155CBC1}"/>
              </a:ext>
            </a:extLst>
          </p:cNvPr>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2403183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tile tx="0" ty="0" sx="100000" sy="100000" flip="none" algn="tl"/>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91BA5F4-4A7E-3729-8A21-AFDAAA8B17EB}"/>
            </a:ext>
          </a:extLst>
        </p:cNvPr>
        <p:cNvGrpSpPr/>
        <p:nvPr/>
      </p:nvGrpSpPr>
      <p:grpSpPr>
        <a:xfrm>
          <a:off x="0" y="0"/>
          <a:ext cx="0" cy="0"/>
          <a:chOff x="0" y="0"/>
          <a:chExt cx="0" cy="0"/>
        </a:xfrm>
      </p:grpSpPr>
      <p:sp>
        <p:nvSpPr>
          <p:cNvPr id="21" name="TextBox 8">
            <a:extLst>
              <a:ext uri="{FF2B5EF4-FFF2-40B4-BE49-F238E27FC236}">
                <a16:creationId xmlns:a16="http://schemas.microsoft.com/office/drawing/2014/main" id="{B69EE2A0-34A5-2477-8F26-BD8D8CD9CF88}"/>
              </a:ext>
            </a:extLst>
          </p:cNvPr>
          <p:cNvSpPr txBox="1"/>
          <p:nvPr/>
        </p:nvSpPr>
        <p:spPr>
          <a:xfrm>
            <a:off x="3279434" y="7350057"/>
            <a:ext cx="8596615"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2000">
                <a:solidFill>
                  <a:srgbClr val="0066CC"/>
                </a:solidFill>
              </a:defRPr>
            </a:pPr>
            <a:r>
              <a:rPr lang="en-US" sz="3200" b="1" dirty="0">
                <a:solidFill>
                  <a:schemeClr val="tx1">
                    <a:lumMod val="95000"/>
                    <a:lumOff val="5000"/>
                  </a:schemeClr>
                </a:solidFill>
                <a:latin typeface="Merriweather" panose="00000500000000000000" pitchFamily="2" charset="0"/>
              </a:rPr>
              <a:t>📘 </a:t>
            </a:r>
            <a:r>
              <a:rPr lang="vi-VN" sz="3200" b="1" dirty="0">
                <a:solidFill>
                  <a:schemeClr val="tx1">
                    <a:lumMod val="95000"/>
                    <a:lumOff val="5000"/>
                  </a:schemeClr>
                </a:solidFill>
                <a:latin typeface="Merriweather" panose="00000500000000000000" pitchFamily="2" charset="0"/>
              </a:rPr>
              <a:t>Giáo viên hướng dẫn: </a:t>
            </a:r>
            <a:r>
              <a:rPr lang="en-US" sz="3200" b="1" dirty="0">
                <a:solidFill>
                  <a:schemeClr val="tx1">
                    <a:lumMod val="95000"/>
                    <a:lumOff val="5000"/>
                  </a:schemeClr>
                </a:solidFill>
                <a:latin typeface="Merriweather" panose="00000500000000000000" pitchFamily="2" charset="0"/>
              </a:rPr>
              <a:t>TS.</a:t>
            </a:r>
            <a:r>
              <a:rPr lang="vi-VN" sz="3200" b="1" dirty="0">
                <a:solidFill>
                  <a:schemeClr val="tx1">
                    <a:lumMod val="95000"/>
                    <a:lumOff val="5000"/>
                  </a:schemeClr>
                </a:solidFill>
                <a:latin typeface="Merriweather" panose="00000500000000000000" pitchFamily="2" charset="0"/>
              </a:rPr>
              <a:t> Đỗ Như Tài</a:t>
            </a:r>
            <a:endParaRPr lang="en-US" sz="3200" i="1" kern="1400" spc="-50" dirty="0">
              <a:effectLst/>
              <a:latin typeface="Times New Roman" panose="02020603050405020304" pitchFamily="18" charset="0"/>
              <a:ea typeface="DengXian Light" panose="02010600030101010101" pitchFamily="2" charset="-122"/>
              <a:cs typeface="Times New Roman" panose="02020603050405020304" pitchFamily="18" charset="0"/>
            </a:endParaRPr>
          </a:p>
          <a:p>
            <a:pPr>
              <a:defRPr sz="2000">
                <a:solidFill>
                  <a:srgbClr val="0066CC"/>
                </a:solidFill>
              </a:defRPr>
            </a:pPr>
            <a:endParaRPr lang="vi-VN" sz="3200" b="1" dirty="0">
              <a:solidFill>
                <a:schemeClr val="tx1">
                  <a:lumMod val="95000"/>
                  <a:lumOff val="5000"/>
                </a:schemeClr>
              </a:solidFill>
              <a:latin typeface="Merriweather" panose="00000500000000000000" pitchFamily="2" charset="0"/>
            </a:endParaRPr>
          </a:p>
        </p:txBody>
      </p:sp>
      <p:sp>
        <p:nvSpPr>
          <p:cNvPr id="22" name="TextBox 10">
            <a:extLst>
              <a:ext uri="{FF2B5EF4-FFF2-40B4-BE49-F238E27FC236}">
                <a16:creationId xmlns:a16="http://schemas.microsoft.com/office/drawing/2014/main" id="{DC651D35-70BA-78D0-1BBC-48B59155C421}"/>
              </a:ext>
            </a:extLst>
          </p:cNvPr>
          <p:cNvSpPr txBox="1"/>
          <p:nvPr/>
        </p:nvSpPr>
        <p:spPr>
          <a:xfrm>
            <a:off x="557744" y="879543"/>
            <a:ext cx="7460166" cy="76944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vi-VN" sz="4400" b="1" i="0" dirty="0">
                <a:effectLst/>
                <a:latin typeface="Merriweather" panose="00000500000000000000" pitchFamily="2" charset="0"/>
              </a:rPr>
              <a:t>Công Nghệ Phần Mềm</a:t>
            </a:r>
            <a:endParaRPr lang="en-US" sz="4400" b="1" i="0" dirty="0">
              <a:effectLst/>
              <a:latin typeface="Merriweather" panose="00000500000000000000" pitchFamily="2" charset="0"/>
            </a:endParaRPr>
          </a:p>
        </p:txBody>
      </p:sp>
      <p:sp>
        <p:nvSpPr>
          <p:cNvPr id="23" name="TextBox 14">
            <a:extLst>
              <a:ext uri="{FF2B5EF4-FFF2-40B4-BE49-F238E27FC236}">
                <a16:creationId xmlns:a16="http://schemas.microsoft.com/office/drawing/2014/main" id="{BC2DBC3A-4065-82B6-4F81-D575FB6274B0}"/>
              </a:ext>
            </a:extLst>
          </p:cNvPr>
          <p:cNvSpPr txBox="1"/>
          <p:nvPr/>
        </p:nvSpPr>
        <p:spPr>
          <a:xfrm>
            <a:off x="7315200" y="4771041"/>
            <a:ext cx="6294863" cy="156966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buNone/>
            </a:pPr>
            <a:r>
              <a:rPr lang="vi-VN" sz="2400" i="0" dirty="0">
                <a:effectLst/>
                <a:latin typeface="Merriweather" panose="00000500000000000000" pitchFamily="2" charset="0"/>
              </a:rPr>
              <a:t>3121411226 – Trần Quang Vinh</a:t>
            </a:r>
            <a:endParaRPr lang="vi-VN" sz="2400" dirty="0">
              <a:effectLst/>
              <a:latin typeface="Merriweather" panose="00000500000000000000" pitchFamily="2" charset="0"/>
            </a:endParaRPr>
          </a:p>
          <a:p>
            <a:pPr rtl="0">
              <a:buNone/>
            </a:pPr>
            <a:r>
              <a:rPr lang="vi-VN" sz="2400" i="0" dirty="0">
                <a:effectLst/>
                <a:latin typeface="Merriweather" panose="00000500000000000000" pitchFamily="2" charset="0"/>
              </a:rPr>
              <a:t>3121411060 – Nguyễn Trí Đức</a:t>
            </a:r>
            <a:endParaRPr lang="vi-VN" sz="2400" dirty="0">
              <a:effectLst/>
              <a:latin typeface="Merriweather" panose="00000500000000000000" pitchFamily="2" charset="0"/>
            </a:endParaRPr>
          </a:p>
          <a:p>
            <a:pPr rtl="0">
              <a:buNone/>
            </a:pPr>
            <a:r>
              <a:rPr lang="vi-VN" sz="2400" i="0" dirty="0">
                <a:effectLst/>
                <a:latin typeface="Merriweather" panose="00000500000000000000" pitchFamily="2" charset="0"/>
              </a:rPr>
              <a:t>3121411045 – Đặng Nguyễn Quốc Dương</a:t>
            </a:r>
            <a:endParaRPr lang="vi-VN" sz="2400" dirty="0">
              <a:effectLst/>
              <a:latin typeface="Merriweather" panose="00000500000000000000" pitchFamily="2" charset="0"/>
            </a:endParaRPr>
          </a:p>
          <a:p>
            <a:pPr rtl="0"/>
            <a:r>
              <a:rPr lang="vi-VN" sz="2400" i="0" dirty="0">
                <a:effectLst/>
                <a:latin typeface="Merriweather" panose="00000500000000000000" pitchFamily="2" charset="0"/>
              </a:rPr>
              <a:t>3121411100 – Phạm Quang Khiêm</a:t>
            </a:r>
            <a:endParaRPr lang="vi-VN" sz="2400" dirty="0">
              <a:effectLst/>
              <a:latin typeface="Merriweather" panose="00000500000000000000" pitchFamily="2" charset="0"/>
            </a:endParaRPr>
          </a:p>
        </p:txBody>
      </p:sp>
      <p:sp>
        <p:nvSpPr>
          <p:cNvPr id="24" name="TextBox 18">
            <a:extLst>
              <a:ext uri="{FF2B5EF4-FFF2-40B4-BE49-F238E27FC236}">
                <a16:creationId xmlns:a16="http://schemas.microsoft.com/office/drawing/2014/main" id="{BBFFD55F-5F6B-B75C-E435-C9CBD4A875EC}"/>
              </a:ext>
            </a:extLst>
          </p:cNvPr>
          <p:cNvSpPr txBox="1"/>
          <p:nvPr/>
        </p:nvSpPr>
        <p:spPr>
          <a:xfrm>
            <a:off x="7315200" y="4114800"/>
            <a:ext cx="4795025"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r>
              <a:rPr lang="en-US" sz="2800" dirty="0">
                <a:solidFill>
                  <a:schemeClr val="tx1">
                    <a:lumMod val="95000"/>
                    <a:lumOff val="5000"/>
                  </a:schemeClr>
                </a:solidFill>
                <a:latin typeface="Merriweather" panose="00000500000000000000" pitchFamily="2" charset="0"/>
              </a:rPr>
              <a:t>👥 </a:t>
            </a:r>
            <a:r>
              <a:rPr lang="en-US" sz="2800" dirty="0" err="1">
                <a:solidFill>
                  <a:schemeClr val="tx1">
                    <a:lumMod val="95000"/>
                    <a:lumOff val="5000"/>
                  </a:schemeClr>
                </a:solidFill>
                <a:latin typeface="Merriweather" panose="00000500000000000000" pitchFamily="2" charset="0"/>
              </a:rPr>
              <a:t>Nhóm</a:t>
            </a:r>
            <a:r>
              <a:rPr lang="en-US" sz="2800" dirty="0">
                <a:solidFill>
                  <a:schemeClr val="tx1">
                    <a:lumMod val="95000"/>
                    <a:lumOff val="5000"/>
                  </a:schemeClr>
                </a:solidFill>
                <a:latin typeface="Merriweather" panose="00000500000000000000" pitchFamily="2" charset="0"/>
              </a:rPr>
              <a:t> </a:t>
            </a:r>
            <a:r>
              <a:rPr lang="en-US" sz="2800" dirty="0" err="1">
                <a:solidFill>
                  <a:schemeClr val="tx1">
                    <a:lumMod val="95000"/>
                    <a:lumOff val="5000"/>
                  </a:schemeClr>
                </a:solidFill>
                <a:latin typeface="Merriweather" panose="00000500000000000000" pitchFamily="2" charset="0"/>
              </a:rPr>
              <a:t>thực</a:t>
            </a:r>
            <a:r>
              <a:rPr lang="en-US" sz="2800" dirty="0">
                <a:solidFill>
                  <a:schemeClr val="tx1">
                    <a:lumMod val="95000"/>
                    <a:lumOff val="5000"/>
                  </a:schemeClr>
                </a:solidFill>
                <a:latin typeface="Merriweather" panose="00000500000000000000" pitchFamily="2" charset="0"/>
              </a:rPr>
              <a:t> </a:t>
            </a:r>
            <a:r>
              <a:rPr lang="en-US" sz="2800" dirty="0" err="1">
                <a:solidFill>
                  <a:schemeClr val="tx1">
                    <a:lumMod val="95000"/>
                    <a:lumOff val="5000"/>
                  </a:schemeClr>
                </a:solidFill>
                <a:latin typeface="Merriweather" panose="00000500000000000000" pitchFamily="2" charset="0"/>
              </a:rPr>
              <a:t>hiện</a:t>
            </a:r>
            <a:r>
              <a:rPr lang="en-US" sz="2800" dirty="0">
                <a:solidFill>
                  <a:schemeClr val="tx1">
                    <a:lumMod val="95000"/>
                    <a:lumOff val="5000"/>
                  </a:schemeClr>
                </a:solidFill>
                <a:latin typeface="Merriweather" panose="00000500000000000000" pitchFamily="2" charset="0"/>
              </a:rPr>
              <a:t>:</a:t>
            </a:r>
            <a:endParaRPr lang="en-US" sz="2800" cap="all" dirty="0">
              <a:solidFill>
                <a:schemeClr val="tx1">
                  <a:lumMod val="95000"/>
                  <a:lumOff val="5000"/>
                </a:schemeClr>
              </a:solidFill>
              <a:effectLst/>
              <a:latin typeface="Merriweather" panose="00000500000000000000" pitchFamily="2" charset="0"/>
            </a:endParaRPr>
          </a:p>
        </p:txBody>
      </p:sp>
      <p:sp>
        <p:nvSpPr>
          <p:cNvPr id="25" name="Rectangle 1">
            <a:extLst>
              <a:ext uri="{FF2B5EF4-FFF2-40B4-BE49-F238E27FC236}">
                <a16:creationId xmlns:a16="http://schemas.microsoft.com/office/drawing/2014/main" id="{AE81E49A-3891-C9E9-FA12-8010F75290E3}"/>
              </a:ext>
            </a:extLst>
          </p:cNvPr>
          <p:cNvSpPr>
            <a:spLocks noChangeArrowheads="1"/>
          </p:cNvSpPr>
          <p:nvPr/>
        </p:nvSpPr>
        <p:spPr bwMode="auto">
          <a:xfrm>
            <a:off x="-72483" y="14857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TextBox 1">
            <a:extLst>
              <a:ext uri="{FF2B5EF4-FFF2-40B4-BE49-F238E27FC236}">
                <a16:creationId xmlns:a16="http://schemas.microsoft.com/office/drawing/2014/main" id="{08034830-6EB5-FF25-FD3D-AEDBB46CC72F}"/>
              </a:ext>
            </a:extLst>
          </p:cNvPr>
          <p:cNvSpPr txBox="1"/>
          <p:nvPr/>
        </p:nvSpPr>
        <p:spPr>
          <a:xfrm>
            <a:off x="2621513" y="2080585"/>
            <a:ext cx="9054790"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vi-VN" sz="3200" b="1" cap="all" dirty="0">
                <a:effectLst/>
                <a:latin typeface="Inter" panose="020B0604020202020204" charset="0"/>
                <a:ea typeface="Inter" panose="020B0604020202020204" charset="0"/>
                <a:cs typeface="ADLaM Display" panose="020F0502020204030204" pitchFamily="2" charset="0"/>
              </a:rPr>
              <a:t>Đề tài</a:t>
            </a:r>
            <a:r>
              <a:rPr lang="en-US" sz="3200" b="1" dirty="0">
                <a:effectLst/>
                <a:latin typeface="Inter" panose="020B0604020202020204" charset="0"/>
                <a:ea typeface="Inter" panose="020B0604020202020204" charset="0"/>
                <a:cs typeface="ADLaM Display" panose="020F0502020204030204" pitchFamily="2" charset="0"/>
              </a:rPr>
              <a:t>: Sales Management Application</a:t>
            </a:r>
            <a:endParaRPr lang="vi-VN" sz="3200" b="1" dirty="0">
              <a:effectLst/>
              <a:latin typeface="Inter" panose="020B0604020202020204" charset="0"/>
              <a:ea typeface="Inter" panose="020B0604020202020204" charset="0"/>
              <a:cs typeface="ADLaM Display" panose="020F0502020204030204" pitchFamily="2" charset="0"/>
            </a:endParaRPr>
          </a:p>
          <a:p>
            <a:pPr algn="ctr" rtl="0"/>
            <a:r>
              <a:rPr lang="en-US" sz="3200" b="1" dirty="0">
                <a:effectLst/>
                <a:latin typeface="Inter" panose="020B0604020202020204" charset="0"/>
                <a:ea typeface="Inter" panose="020B0604020202020204" charset="0"/>
                <a:cs typeface="ADLaM Display" panose="020F0502020204030204" pitchFamily="2" charset="0"/>
              </a:rPr>
              <a:t>(</a:t>
            </a:r>
            <a:r>
              <a:rPr lang="en-US" sz="3200" b="1" dirty="0" err="1">
                <a:effectLst/>
                <a:latin typeface="Inter" panose="020B0604020202020204" charset="0"/>
                <a:ea typeface="Inter" panose="020B0604020202020204" charset="0"/>
                <a:cs typeface="ADLaM Display" panose="020F0502020204030204" pitchFamily="2" charset="0"/>
              </a:rPr>
              <a:t>Ứng</a:t>
            </a:r>
            <a:r>
              <a:rPr lang="en-US" sz="3200" b="1" dirty="0">
                <a:effectLst/>
                <a:latin typeface="Inter" panose="020B0604020202020204" charset="0"/>
                <a:ea typeface="Inter" panose="020B0604020202020204" charset="0"/>
                <a:cs typeface="ADLaM Display" panose="020F0502020204030204" pitchFamily="2" charset="0"/>
              </a:rPr>
              <a:t> </a:t>
            </a:r>
            <a:r>
              <a:rPr lang="en-US" sz="3200" b="1" dirty="0" err="1">
                <a:effectLst/>
                <a:latin typeface="Inter" panose="020B0604020202020204" charset="0"/>
                <a:ea typeface="Inter" panose="020B0604020202020204" charset="0"/>
                <a:cs typeface="ADLaM Display" panose="020F0502020204030204" pitchFamily="2" charset="0"/>
              </a:rPr>
              <a:t>dụng</a:t>
            </a:r>
            <a:r>
              <a:rPr lang="en-US" sz="3200" b="1" dirty="0">
                <a:effectLst/>
                <a:latin typeface="Inter" panose="020B0604020202020204" charset="0"/>
                <a:ea typeface="Inter" panose="020B0604020202020204" charset="0"/>
                <a:cs typeface="ADLaM Display" panose="020F0502020204030204" pitchFamily="2" charset="0"/>
              </a:rPr>
              <a:t> </a:t>
            </a:r>
            <a:r>
              <a:rPr lang="en-US" sz="3200" b="1" dirty="0" err="1">
                <a:effectLst/>
                <a:latin typeface="Inter" panose="020B0604020202020204" charset="0"/>
                <a:ea typeface="Inter" panose="020B0604020202020204" charset="0"/>
                <a:cs typeface="ADLaM Display" panose="020F0502020204030204" pitchFamily="2" charset="0"/>
              </a:rPr>
              <a:t>quản</a:t>
            </a:r>
            <a:r>
              <a:rPr lang="en-US" sz="3200" b="1" dirty="0">
                <a:effectLst/>
                <a:latin typeface="Inter" panose="020B0604020202020204" charset="0"/>
                <a:ea typeface="Inter" panose="020B0604020202020204" charset="0"/>
                <a:cs typeface="ADLaM Display" panose="020F0502020204030204" pitchFamily="2" charset="0"/>
              </a:rPr>
              <a:t> </a:t>
            </a:r>
            <a:r>
              <a:rPr lang="en-US" sz="3200" b="1" dirty="0" err="1">
                <a:effectLst/>
                <a:latin typeface="Inter" panose="020B0604020202020204" charset="0"/>
                <a:ea typeface="Inter" panose="020B0604020202020204" charset="0"/>
                <a:cs typeface="ADLaM Display" panose="020F0502020204030204" pitchFamily="2" charset="0"/>
              </a:rPr>
              <a:t>lý</a:t>
            </a:r>
            <a:r>
              <a:rPr lang="en-US" sz="3200" b="1" dirty="0">
                <a:effectLst/>
                <a:latin typeface="Inter" panose="020B0604020202020204" charset="0"/>
                <a:ea typeface="Inter" panose="020B0604020202020204" charset="0"/>
                <a:cs typeface="ADLaM Display" panose="020F0502020204030204" pitchFamily="2" charset="0"/>
              </a:rPr>
              <a:t> </a:t>
            </a:r>
            <a:r>
              <a:rPr lang="en-US" sz="3200" b="1" dirty="0" err="1">
                <a:effectLst/>
                <a:latin typeface="Inter" panose="020B0604020202020204" charset="0"/>
                <a:ea typeface="Inter" panose="020B0604020202020204" charset="0"/>
                <a:cs typeface="ADLaM Display" panose="020F0502020204030204" pitchFamily="2" charset="0"/>
              </a:rPr>
              <a:t>bán</a:t>
            </a:r>
            <a:r>
              <a:rPr lang="en-US" sz="3200" b="1" dirty="0">
                <a:effectLst/>
                <a:latin typeface="Inter" panose="020B0604020202020204" charset="0"/>
                <a:ea typeface="Inter" panose="020B0604020202020204" charset="0"/>
                <a:cs typeface="ADLaM Display" panose="020F0502020204030204" pitchFamily="2" charset="0"/>
              </a:rPr>
              <a:t> </a:t>
            </a:r>
            <a:r>
              <a:rPr lang="en-US" sz="3200" b="1" dirty="0" err="1">
                <a:effectLst/>
                <a:latin typeface="Inter" panose="020B0604020202020204" charset="0"/>
                <a:ea typeface="Inter" panose="020B0604020202020204" charset="0"/>
                <a:cs typeface="ADLaM Display" panose="020F0502020204030204" pitchFamily="2" charset="0"/>
              </a:rPr>
              <a:t>hàng</a:t>
            </a:r>
            <a:r>
              <a:rPr lang="en-US" sz="3200" b="1" dirty="0">
                <a:effectLst/>
                <a:latin typeface="Inter" panose="020B0604020202020204" charset="0"/>
                <a:ea typeface="Inter" panose="020B0604020202020204" charset="0"/>
                <a:cs typeface="ADLaM Display" panose="020F0502020204030204" pitchFamily="2" charset="0"/>
              </a:rPr>
              <a:t>)</a:t>
            </a:r>
            <a:endParaRPr lang="en-US" sz="3200" b="1" cap="all" dirty="0">
              <a:effectLst/>
              <a:latin typeface="Inter" panose="020B0604020202020204" charset="0"/>
              <a:ea typeface="Inter" panose="020B0604020202020204" charset="0"/>
              <a:cs typeface="ADLaM Display" panose="020F0502020204030204" pitchFamily="2" charset="0"/>
            </a:endParaRPr>
          </a:p>
        </p:txBody>
      </p:sp>
      <p:pic>
        <p:nvPicPr>
          <p:cNvPr id="27" name="Picture 3">
            <a:extLst>
              <a:ext uri="{FF2B5EF4-FFF2-40B4-BE49-F238E27FC236}">
                <a16:creationId xmlns:a16="http://schemas.microsoft.com/office/drawing/2014/main" id="{DBDF8C71-9CA0-0BC4-2F54-27C28F79C7CD}"/>
              </a:ext>
            </a:extLst>
          </p:cNvPr>
          <p:cNvPicPr>
            <a:picLocks noChangeAspect="1"/>
          </p:cNvPicPr>
          <p:nvPr/>
        </p:nvPicPr>
        <p:blipFill>
          <a:blip r:embed="rId3"/>
          <a:stretch>
            <a:fillRect/>
          </a:stretch>
        </p:blipFill>
        <p:spPr>
          <a:xfrm>
            <a:off x="557744" y="3526257"/>
            <a:ext cx="2869401" cy="2854648"/>
          </a:xfrm>
          <a:prstGeom prst="rect">
            <a:avLst/>
          </a:prstGeom>
        </p:spPr>
      </p:pic>
    </p:spTree>
    <p:extLst>
      <p:ext uri="{BB962C8B-B14F-4D97-AF65-F5344CB8AC3E}">
        <p14:creationId xmlns:p14="http://schemas.microsoft.com/office/powerpoint/2010/main" val="2140468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41747"/>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Câu Hỏi Phỏng Vấn Khách Hàng</a:t>
            </a:r>
            <a:endParaRPr lang="en-US" sz="4650" dirty="0"/>
          </a:p>
        </p:txBody>
      </p:sp>
      <p:sp>
        <p:nvSpPr>
          <p:cNvPr id="4" name="Shape 1"/>
          <p:cNvSpPr/>
          <p:nvPr/>
        </p:nvSpPr>
        <p:spPr>
          <a:xfrm>
            <a:off x="6280190" y="2470428"/>
            <a:ext cx="170021" cy="871061"/>
          </a:xfrm>
          <a:prstGeom prst="roundRect">
            <a:avLst>
              <a:gd name="adj" fmla="val 56033"/>
            </a:avLst>
          </a:prstGeom>
          <a:solidFill>
            <a:srgbClr val="CCEEFF"/>
          </a:solidFill>
          <a:ln w="7620">
            <a:solidFill>
              <a:srgbClr val="B2D4E5"/>
            </a:solidFill>
            <a:prstDash val="solid"/>
          </a:ln>
        </p:spPr>
        <p:txBody>
          <a:bodyPr/>
          <a:lstStyle/>
          <a:p>
            <a:endParaRPr lang="en-US"/>
          </a:p>
        </p:txBody>
      </p:sp>
      <p:sp>
        <p:nvSpPr>
          <p:cNvPr id="5" name="Text 2"/>
          <p:cNvSpPr/>
          <p:nvPr/>
        </p:nvSpPr>
        <p:spPr>
          <a:xfrm>
            <a:off x="6790373" y="247042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Quy trình hiện tại</a:t>
            </a:r>
            <a:endParaRPr lang="en-US" sz="2300" dirty="0"/>
          </a:p>
        </p:txBody>
      </p:sp>
      <p:sp>
        <p:nvSpPr>
          <p:cNvPr id="6" name="Text 3"/>
          <p:cNvSpPr/>
          <p:nvPr/>
        </p:nvSpPr>
        <p:spPr>
          <a:xfrm>
            <a:off x="6790373" y="2978587"/>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Mô tả quy trình bán hàng, khó khăn và công đoạn tốn thời gian.</a:t>
            </a:r>
            <a:endParaRPr lang="en-US" sz="1750" dirty="0"/>
          </a:p>
        </p:txBody>
      </p:sp>
      <p:sp>
        <p:nvSpPr>
          <p:cNvPr id="7" name="Shape 4"/>
          <p:cNvSpPr/>
          <p:nvPr/>
        </p:nvSpPr>
        <p:spPr>
          <a:xfrm>
            <a:off x="6620351" y="3568303"/>
            <a:ext cx="170021" cy="871061"/>
          </a:xfrm>
          <a:prstGeom prst="roundRect">
            <a:avLst>
              <a:gd name="adj" fmla="val 56033"/>
            </a:avLst>
          </a:prstGeom>
          <a:solidFill>
            <a:srgbClr val="CCEEFF"/>
          </a:solidFill>
          <a:ln w="7620">
            <a:solidFill>
              <a:srgbClr val="B2D4E5"/>
            </a:solidFill>
            <a:prstDash val="solid"/>
          </a:ln>
        </p:spPr>
        <p:txBody>
          <a:bodyPr/>
          <a:lstStyle/>
          <a:p>
            <a:endParaRPr lang="en-US"/>
          </a:p>
        </p:txBody>
      </p:sp>
      <p:sp>
        <p:nvSpPr>
          <p:cNvPr id="8" name="Text 5"/>
          <p:cNvSpPr/>
          <p:nvPr/>
        </p:nvSpPr>
        <p:spPr>
          <a:xfrm>
            <a:off x="7130534" y="3568303"/>
            <a:ext cx="331100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Quản lý sản phẩm &amp; kho</a:t>
            </a:r>
            <a:endParaRPr lang="en-US" sz="2300" dirty="0"/>
          </a:p>
        </p:txBody>
      </p:sp>
      <p:sp>
        <p:nvSpPr>
          <p:cNvPr id="9" name="Text 6"/>
          <p:cNvSpPr/>
          <p:nvPr/>
        </p:nvSpPr>
        <p:spPr>
          <a:xfrm>
            <a:off x="7130534" y="4076462"/>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Theo dõi tồn kho, tần suất kiểm kê, xử lý đơn hàng lớn.</a:t>
            </a:r>
            <a:endParaRPr lang="en-US" sz="1750" dirty="0"/>
          </a:p>
        </p:txBody>
      </p:sp>
      <p:sp>
        <p:nvSpPr>
          <p:cNvPr id="10" name="Shape 7"/>
          <p:cNvSpPr/>
          <p:nvPr/>
        </p:nvSpPr>
        <p:spPr>
          <a:xfrm>
            <a:off x="6960632" y="4666178"/>
            <a:ext cx="170021" cy="1233964"/>
          </a:xfrm>
          <a:prstGeom prst="roundRect">
            <a:avLst>
              <a:gd name="adj" fmla="val 56033"/>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7470815" y="4666178"/>
            <a:ext cx="4346734"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Chăm sóc khách hàng &amp; báo cáo</a:t>
            </a:r>
            <a:endParaRPr lang="en-US" sz="2300" dirty="0"/>
          </a:p>
        </p:txBody>
      </p:sp>
      <p:sp>
        <p:nvSpPr>
          <p:cNvPr id="12" name="Text 9"/>
          <p:cNvSpPr/>
          <p:nvPr/>
        </p:nvSpPr>
        <p:spPr>
          <a:xfrm>
            <a:off x="7470815" y="5174337"/>
            <a:ext cx="636579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Lưu trữ thông tin, theo dõi lịch sử mua, báo cáo doanh thu, công nợ.</a:t>
            </a:r>
            <a:endParaRPr lang="en-US" sz="1750" dirty="0"/>
          </a:p>
        </p:txBody>
      </p:sp>
      <p:sp>
        <p:nvSpPr>
          <p:cNvPr id="13" name="Shape 10"/>
          <p:cNvSpPr/>
          <p:nvPr/>
        </p:nvSpPr>
        <p:spPr>
          <a:xfrm>
            <a:off x="7300913" y="6126956"/>
            <a:ext cx="170021" cy="1233964"/>
          </a:xfrm>
          <a:prstGeom prst="roundRect">
            <a:avLst>
              <a:gd name="adj" fmla="val 56033"/>
            </a:avLst>
          </a:prstGeom>
          <a:solidFill>
            <a:srgbClr val="CCEEFF"/>
          </a:solidFill>
          <a:ln w="7620">
            <a:solidFill>
              <a:srgbClr val="B2D4E5"/>
            </a:solidFill>
            <a:prstDash val="solid"/>
          </a:ln>
        </p:spPr>
        <p:txBody>
          <a:bodyPr/>
          <a:lstStyle/>
          <a:p>
            <a:endParaRPr lang="en-US"/>
          </a:p>
        </p:txBody>
      </p:sp>
      <p:sp>
        <p:nvSpPr>
          <p:cNvPr id="14" name="Text 11"/>
          <p:cNvSpPr/>
          <p:nvPr/>
        </p:nvSpPr>
        <p:spPr>
          <a:xfrm>
            <a:off x="7811095" y="6126956"/>
            <a:ext cx="4399121"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Phân quyền &amp; quản lý nhân viên</a:t>
            </a:r>
            <a:endParaRPr lang="en-US" sz="2300" dirty="0"/>
          </a:p>
        </p:txBody>
      </p:sp>
      <p:sp>
        <p:nvSpPr>
          <p:cNvPr id="15" name="Text 12"/>
          <p:cNvSpPr/>
          <p:nvPr/>
        </p:nvSpPr>
        <p:spPr>
          <a:xfrm>
            <a:off x="7811095" y="6635115"/>
            <a:ext cx="60255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Yêu cầu phân quyền, theo dõi hiệu suất và báo cáo nhân viên.</a:t>
            </a:r>
            <a:endParaRPr lang="en-US" sz="175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A3E5425-4E21-490C-6A92-3CB83286AE5D}"/>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59C334BE-B2EC-A5D2-D3BC-D2DF388CE0B9}"/>
              </a:ext>
            </a:extLst>
          </p:cNvPr>
          <p:cNvSpPr/>
          <p:nvPr/>
        </p:nvSpPr>
        <p:spPr>
          <a:xfrm>
            <a:off x="2135458" y="400734"/>
            <a:ext cx="10359483" cy="844107"/>
          </a:xfrm>
          <a:prstGeom prst="rect">
            <a:avLst/>
          </a:prstGeom>
          <a:noFill/>
          <a:ln/>
        </p:spPr>
        <p:txBody>
          <a:bodyPr wrap="square" lIns="0" tIns="0" rIns="0" bIns="0" rtlCol="0" anchor="t"/>
          <a:lstStyle/>
          <a:p>
            <a:pPr marL="0" indent="0" algn="ctr">
              <a:lnSpc>
                <a:spcPts val="5850"/>
              </a:lnSpc>
              <a:buNone/>
            </a:pPr>
            <a:r>
              <a:rPr lang="vi-VN" sz="4650" b="1" dirty="0"/>
              <a:t>Chức Năng Quản Lý Bảo Hành</a:t>
            </a:r>
            <a:endParaRPr lang="en-US" sz="4650" b="1" dirty="0"/>
          </a:p>
        </p:txBody>
      </p:sp>
      <p:pic>
        <p:nvPicPr>
          <p:cNvPr id="3" name="Picture 1">
            <a:extLst>
              <a:ext uri="{FF2B5EF4-FFF2-40B4-BE49-F238E27FC236}">
                <a16:creationId xmlns:a16="http://schemas.microsoft.com/office/drawing/2014/main" id="{A089297D-9569-FBC3-375F-19F67E8AD031}"/>
              </a:ext>
            </a:extLst>
          </p:cNvPr>
          <p:cNvPicPr>
            <a:picLocks noChangeAspect="1"/>
          </p:cNvPicPr>
          <p:nvPr/>
        </p:nvPicPr>
        <p:blipFill>
          <a:blip r:embed="rId3"/>
          <a:stretch>
            <a:fillRect/>
          </a:stretch>
        </p:blipFill>
        <p:spPr>
          <a:xfrm>
            <a:off x="7733854" y="1817649"/>
            <a:ext cx="6659582" cy="5709424"/>
          </a:xfrm>
          <a:prstGeom prst="rect">
            <a:avLst/>
          </a:prstGeom>
        </p:spPr>
      </p:pic>
      <p:sp>
        <p:nvSpPr>
          <p:cNvPr id="6" name="Hộp Văn bản 5">
            <a:extLst>
              <a:ext uri="{FF2B5EF4-FFF2-40B4-BE49-F238E27FC236}">
                <a16:creationId xmlns:a16="http://schemas.microsoft.com/office/drawing/2014/main" id="{606F6131-1D12-3219-BE55-DE1142E08915}"/>
              </a:ext>
            </a:extLst>
          </p:cNvPr>
          <p:cNvSpPr txBox="1"/>
          <p:nvPr/>
        </p:nvSpPr>
        <p:spPr>
          <a:xfrm>
            <a:off x="496713" y="2350050"/>
            <a:ext cx="6896546" cy="4094904"/>
          </a:xfrm>
          <a:prstGeom prst="rect">
            <a:avLst/>
          </a:prstGeom>
          <a:noFill/>
        </p:spPr>
        <p:txBody>
          <a:bodyPr wrap="square">
            <a:spAutoFit/>
          </a:bodyPr>
          <a:lstStyle/>
          <a:p>
            <a:pPr marL="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Quản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hành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hỗ</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trong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việc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phiếu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trì</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đúng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trình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endParaRPr lang="vi-VN"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dõi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tin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xử</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yêu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cầu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xuất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phục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vụ</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a:p>
            <a:pPr marL="0" marR="0">
              <a:lnSpc>
                <a:spcPct val="115000"/>
              </a:lnSpc>
              <a:spcAft>
                <a:spcPts val="800"/>
              </a:spcAft>
              <a:tabLst>
                <a:tab pos="4076700" algn="l"/>
              </a:tabLst>
            </a:pP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kiểm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soát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chặt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trình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sửa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chữa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xử</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đúng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yêu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cầu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98162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52A0FD2-A33C-EE4B-7912-40B9540E6446}"/>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FAC8C3A0-BC54-C1D5-CE9D-81F38612832C}"/>
              </a:ext>
            </a:extLst>
          </p:cNvPr>
          <p:cNvSpPr/>
          <p:nvPr/>
        </p:nvSpPr>
        <p:spPr>
          <a:xfrm>
            <a:off x="2135458" y="400734"/>
            <a:ext cx="10359483" cy="844107"/>
          </a:xfrm>
          <a:prstGeom prst="rect">
            <a:avLst/>
          </a:prstGeom>
          <a:noFill/>
          <a:ln/>
        </p:spPr>
        <p:txBody>
          <a:bodyPr wrap="square" lIns="0" tIns="0" rIns="0" bIns="0" rtlCol="0" anchor="t"/>
          <a:lstStyle/>
          <a:p>
            <a:pPr marL="0" indent="0" algn="ctr">
              <a:lnSpc>
                <a:spcPts val="5850"/>
              </a:lnSpc>
              <a:buNone/>
            </a:pPr>
            <a:r>
              <a:rPr lang="vi-VN" sz="4650" b="1" dirty="0"/>
              <a:t>Chức Năng Quản Lý Thống Kê</a:t>
            </a:r>
            <a:endParaRPr lang="en-US" sz="4650" b="1" dirty="0"/>
          </a:p>
        </p:txBody>
      </p:sp>
      <p:pic>
        <p:nvPicPr>
          <p:cNvPr id="2" name="Picture 485">
            <a:extLst>
              <a:ext uri="{FF2B5EF4-FFF2-40B4-BE49-F238E27FC236}">
                <a16:creationId xmlns:a16="http://schemas.microsoft.com/office/drawing/2014/main" id="{52DF1A0E-D00D-930F-875A-49F3A97B09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199" y="2276529"/>
            <a:ext cx="7021161" cy="5552337"/>
          </a:xfrm>
          <a:prstGeom prst="rect">
            <a:avLst/>
          </a:prstGeom>
        </p:spPr>
      </p:pic>
      <p:sp>
        <p:nvSpPr>
          <p:cNvPr id="7" name="Hộp Văn bản 6">
            <a:extLst>
              <a:ext uri="{FF2B5EF4-FFF2-40B4-BE49-F238E27FC236}">
                <a16:creationId xmlns:a16="http://schemas.microsoft.com/office/drawing/2014/main" id="{83F604F0-ECB1-B9D9-CE80-F0C7CE95AEFE}"/>
              </a:ext>
            </a:extLst>
          </p:cNvPr>
          <p:cNvSpPr txBox="1"/>
          <p:nvPr/>
        </p:nvSpPr>
        <p:spPr>
          <a:xfrm>
            <a:off x="7168179" y="1447686"/>
            <a:ext cx="7315200" cy="622799"/>
          </a:xfrm>
          <a:prstGeom prst="rect">
            <a:avLst/>
          </a:prstGeom>
          <a:noFill/>
        </p:spPr>
        <p:txBody>
          <a:bodyPr wrap="square">
            <a:spAutoFit/>
          </a:bodyPr>
          <a:lstStyle/>
          <a:p>
            <a:pPr marL="228600" marR="0" algn="ctr">
              <a:lnSpc>
                <a:spcPct val="115000"/>
              </a:lnSpc>
              <a:spcAft>
                <a:spcPts val="800"/>
              </a:spcAft>
              <a:tabLst>
                <a:tab pos="4076700" algn="l"/>
              </a:tabLst>
            </a:pP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Bar chart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Hộp Văn bản 8">
            <a:extLst>
              <a:ext uri="{FF2B5EF4-FFF2-40B4-BE49-F238E27FC236}">
                <a16:creationId xmlns:a16="http://schemas.microsoft.com/office/drawing/2014/main" id="{B8826417-5B0E-4A9D-A0A7-F6C485D51F08}"/>
              </a:ext>
            </a:extLst>
          </p:cNvPr>
          <p:cNvSpPr txBox="1"/>
          <p:nvPr/>
        </p:nvSpPr>
        <p:spPr>
          <a:xfrm>
            <a:off x="294040" y="2640867"/>
            <a:ext cx="6874139" cy="4519635"/>
          </a:xfrm>
          <a:prstGeom prst="rect">
            <a:avLst/>
          </a:prstGeom>
          <a:noFill/>
        </p:spPr>
        <p:txBody>
          <a:bodyPr wrap="square">
            <a:spAutoFit/>
          </a:bodyPr>
          <a:lstStyle/>
          <a:p>
            <a:pPr marL="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Quản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kê</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‘Bar chart’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phân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tích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mức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độ</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chuộng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thương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dựa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trên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Aft>
                <a:spcPts val="800"/>
              </a:spcAft>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Biểu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đồ</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Bar Chart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trực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quan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hiển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thị</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sự</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so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sánh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giữa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hãng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hỗ</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đánh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giá</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xu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hướng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sắm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tối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endParaRPr lang="vi-VN" sz="2400" kern="1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dõi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xu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hướng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tiêu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dùng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định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thương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phổ</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tối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hóa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1363821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BD093D4-B8F8-44D7-903A-6F8B2ADDDB55}"/>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134F1F31-A66E-72C4-72C3-DE1F1F9CE7CB}"/>
              </a:ext>
            </a:extLst>
          </p:cNvPr>
          <p:cNvSpPr/>
          <p:nvPr/>
        </p:nvSpPr>
        <p:spPr>
          <a:xfrm>
            <a:off x="2135458" y="400734"/>
            <a:ext cx="10359483" cy="844107"/>
          </a:xfrm>
          <a:prstGeom prst="rect">
            <a:avLst/>
          </a:prstGeom>
          <a:noFill/>
          <a:ln/>
        </p:spPr>
        <p:txBody>
          <a:bodyPr wrap="square" lIns="0" tIns="0" rIns="0" bIns="0" rtlCol="0" anchor="t"/>
          <a:lstStyle/>
          <a:p>
            <a:pPr marL="0" indent="0" algn="ctr">
              <a:lnSpc>
                <a:spcPts val="5850"/>
              </a:lnSpc>
              <a:buNone/>
            </a:pPr>
            <a:r>
              <a:rPr lang="vi-VN" sz="4650" b="1" dirty="0"/>
              <a:t>Chức Năng Quản Lý Thống Kê</a:t>
            </a:r>
            <a:endParaRPr lang="en-US" sz="4650" b="1" dirty="0"/>
          </a:p>
        </p:txBody>
      </p:sp>
      <p:sp>
        <p:nvSpPr>
          <p:cNvPr id="7" name="Hộp Văn bản 6">
            <a:extLst>
              <a:ext uri="{FF2B5EF4-FFF2-40B4-BE49-F238E27FC236}">
                <a16:creationId xmlns:a16="http://schemas.microsoft.com/office/drawing/2014/main" id="{8C1F08B4-CDC1-4599-67BA-5BD84E0A1DBF}"/>
              </a:ext>
            </a:extLst>
          </p:cNvPr>
          <p:cNvSpPr txBox="1"/>
          <p:nvPr/>
        </p:nvSpPr>
        <p:spPr>
          <a:xfrm>
            <a:off x="7168179" y="1447686"/>
            <a:ext cx="7315200" cy="622799"/>
          </a:xfrm>
          <a:prstGeom prst="rect">
            <a:avLst/>
          </a:prstGeom>
          <a:noFill/>
        </p:spPr>
        <p:txBody>
          <a:bodyPr wrap="square">
            <a:spAutoFit/>
          </a:bodyPr>
          <a:lstStyle/>
          <a:p>
            <a:pPr marL="228600" marR="0" algn="ctr">
              <a:lnSpc>
                <a:spcPct val="115000"/>
              </a:lnSpc>
              <a:spcAft>
                <a:spcPts val="800"/>
              </a:spcAft>
              <a:tabLst>
                <a:tab pos="4076700" algn="l"/>
              </a:tabLst>
            </a:pP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3200" b="1" kern="100" dirty="0" err="1">
                <a:latin typeface="Times New Roman" panose="02020603050405020304" pitchFamily="18" charset="0"/>
                <a:ea typeface="Calibri" panose="020F0502020204030204" pitchFamily="34" charset="0"/>
                <a:cs typeface="Times New Roman" panose="02020603050405020304" pitchFamily="18" charset="0"/>
              </a:rPr>
              <a:t>Line</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chart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487">
            <a:extLst>
              <a:ext uri="{FF2B5EF4-FFF2-40B4-BE49-F238E27FC236}">
                <a16:creationId xmlns:a16="http://schemas.microsoft.com/office/drawing/2014/main" id="{F6F41D41-C06C-E8B0-B275-43C4145D03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2692" y="2273330"/>
            <a:ext cx="6874140" cy="5342953"/>
          </a:xfrm>
          <a:prstGeom prst="rect">
            <a:avLst/>
          </a:prstGeom>
        </p:spPr>
      </p:pic>
      <p:sp>
        <p:nvSpPr>
          <p:cNvPr id="6" name="Hộp Văn bản 5">
            <a:extLst>
              <a:ext uri="{FF2B5EF4-FFF2-40B4-BE49-F238E27FC236}">
                <a16:creationId xmlns:a16="http://schemas.microsoft.com/office/drawing/2014/main" id="{4DDD7AB2-7BEB-6D45-2639-0484C85A579F}"/>
              </a:ext>
            </a:extLst>
          </p:cNvPr>
          <p:cNvSpPr txBox="1"/>
          <p:nvPr/>
        </p:nvSpPr>
        <p:spPr>
          <a:xfrm>
            <a:off x="333569" y="2694921"/>
            <a:ext cx="6874140" cy="4094904"/>
          </a:xfrm>
          <a:prstGeom prst="rect">
            <a:avLst/>
          </a:prstGeom>
          <a:noFill/>
        </p:spPr>
        <p:txBody>
          <a:bodyPr wrap="square">
            <a:spAutoFit/>
          </a:bodyPr>
          <a:lstStyle/>
          <a:p>
            <a:pPr marL="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Quản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kê</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dõi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sự</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động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tháng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năm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qua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biểu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đồ</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Line Chart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trực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quan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endParaRPr lang="vi-VN"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hỗ</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phân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tích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xu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hướng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đánh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giá</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suất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tối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phát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triển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endParaRPr lang="vi-VN"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tabLst>
                <a:tab pos="4076700" algn="l"/>
              </a:tabLst>
            </a:pP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dễ</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dõi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sự</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thay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đổi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phân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tích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tối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hóa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hoạt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động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2412735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B162C38-084A-DCA8-5111-5ABDB918DDB9}"/>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4958E48F-15C6-21D0-B667-F09CA12D786E}"/>
              </a:ext>
            </a:extLst>
          </p:cNvPr>
          <p:cNvSpPr/>
          <p:nvPr/>
        </p:nvSpPr>
        <p:spPr>
          <a:xfrm>
            <a:off x="2135458" y="400734"/>
            <a:ext cx="10359483" cy="844107"/>
          </a:xfrm>
          <a:prstGeom prst="rect">
            <a:avLst/>
          </a:prstGeom>
          <a:noFill/>
          <a:ln/>
        </p:spPr>
        <p:txBody>
          <a:bodyPr wrap="square" lIns="0" tIns="0" rIns="0" bIns="0" rtlCol="0" anchor="t"/>
          <a:lstStyle/>
          <a:p>
            <a:pPr marL="0" indent="0" algn="ctr">
              <a:lnSpc>
                <a:spcPts val="5850"/>
              </a:lnSpc>
              <a:buNone/>
            </a:pPr>
            <a:r>
              <a:rPr lang="vi-VN" sz="4650" b="1" dirty="0"/>
              <a:t>Chức Năng Quản Lý Thống Kê</a:t>
            </a:r>
            <a:endParaRPr lang="en-US" sz="4650" b="1" dirty="0"/>
          </a:p>
        </p:txBody>
      </p:sp>
      <p:sp>
        <p:nvSpPr>
          <p:cNvPr id="7" name="Hộp Văn bản 6">
            <a:extLst>
              <a:ext uri="{FF2B5EF4-FFF2-40B4-BE49-F238E27FC236}">
                <a16:creationId xmlns:a16="http://schemas.microsoft.com/office/drawing/2014/main" id="{4CC1DAAB-518D-369B-614A-301032DA78CE}"/>
              </a:ext>
            </a:extLst>
          </p:cNvPr>
          <p:cNvSpPr txBox="1"/>
          <p:nvPr/>
        </p:nvSpPr>
        <p:spPr>
          <a:xfrm>
            <a:off x="7168179" y="1186466"/>
            <a:ext cx="7315200" cy="622799"/>
          </a:xfrm>
          <a:prstGeom prst="rect">
            <a:avLst/>
          </a:prstGeom>
          <a:noFill/>
        </p:spPr>
        <p:txBody>
          <a:bodyPr wrap="square">
            <a:spAutoFit/>
          </a:bodyPr>
          <a:lstStyle/>
          <a:p>
            <a:pPr marL="228600" marR="0" algn="ctr">
              <a:lnSpc>
                <a:spcPct val="115000"/>
              </a:lnSpc>
              <a:spcAft>
                <a:spcPts val="800"/>
              </a:spcAft>
              <a:tabLst>
                <a:tab pos="4076700" algn="l"/>
              </a:tabLst>
            </a:pP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3200" b="1" kern="100" dirty="0" err="1">
                <a:effectLst/>
                <a:latin typeface="Times New Roman" panose="02020603050405020304" pitchFamily="18" charset="0"/>
                <a:ea typeface="Calibri" panose="020F0502020204030204" pitchFamily="34" charset="0"/>
                <a:cs typeface="Times New Roman" panose="02020603050405020304" pitchFamily="18" charset="0"/>
              </a:rPr>
              <a:t>Pie</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chart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488">
            <a:extLst>
              <a:ext uri="{FF2B5EF4-FFF2-40B4-BE49-F238E27FC236}">
                <a16:creationId xmlns:a16="http://schemas.microsoft.com/office/drawing/2014/main" id="{8372E271-CF35-2CA3-8E01-840B77B530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2693" y="1809265"/>
            <a:ext cx="7060686" cy="6019601"/>
          </a:xfrm>
          <a:prstGeom prst="rect">
            <a:avLst/>
          </a:prstGeom>
        </p:spPr>
      </p:pic>
      <p:sp>
        <p:nvSpPr>
          <p:cNvPr id="8" name="Hộp Văn bản 7">
            <a:extLst>
              <a:ext uri="{FF2B5EF4-FFF2-40B4-BE49-F238E27FC236}">
                <a16:creationId xmlns:a16="http://schemas.microsoft.com/office/drawing/2014/main" id="{ABD417F0-9A10-2F2A-00CF-E985376A78D0}"/>
              </a:ext>
            </a:extLst>
          </p:cNvPr>
          <p:cNvSpPr txBox="1"/>
          <p:nvPr/>
        </p:nvSpPr>
        <p:spPr>
          <a:xfrm>
            <a:off x="147021" y="2325431"/>
            <a:ext cx="7275672" cy="4094904"/>
          </a:xfrm>
          <a:prstGeom prst="rect">
            <a:avLst/>
          </a:prstGeom>
          <a:noFill/>
        </p:spPr>
        <p:txBody>
          <a:bodyPr wrap="square">
            <a:spAutoFit/>
          </a:bodyPr>
          <a:lstStyle/>
          <a:p>
            <a:pPr marL="22860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Quản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kê</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phân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tích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mức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độ</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phổ</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mục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dựa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trên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Aft>
                <a:spcPts val="800"/>
              </a:spcAft>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Biểu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đồ</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Pie Chart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trực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quan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hiển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thị</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tỷ</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dòng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laptop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hãng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nhiều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hỗ</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tối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a:p>
            <a:pPr marL="0" marR="0">
              <a:lnSpc>
                <a:spcPct val="115000"/>
              </a:lnSpc>
              <a:spcAft>
                <a:spcPts val="800"/>
              </a:spcAft>
              <a:tabLst>
                <a:tab pos="4076700" algn="l"/>
              </a:tabLst>
            </a:pP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dõi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xu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hướng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sắm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điều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chỉnh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hợp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tối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mục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4277397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4DC1EFE-B8FB-1250-C54A-53ABC9BE3D2E}"/>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922A6E2E-EDAC-4140-8AD3-CCD5D61A2863}"/>
              </a:ext>
            </a:extLst>
          </p:cNvPr>
          <p:cNvSpPr/>
          <p:nvPr/>
        </p:nvSpPr>
        <p:spPr>
          <a:xfrm>
            <a:off x="2135458" y="400734"/>
            <a:ext cx="10359483" cy="844107"/>
          </a:xfrm>
          <a:prstGeom prst="rect">
            <a:avLst/>
          </a:prstGeom>
          <a:noFill/>
          <a:ln/>
        </p:spPr>
        <p:txBody>
          <a:bodyPr wrap="square" lIns="0" tIns="0" rIns="0" bIns="0" rtlCol="0" anchor="t"/>
          <a:lstStyle/>
          <a:p>
            <a:pPr marL="0" indent="0" algn="ctr">
              <a:lnSpc>
                <a:spcPts val="5850"/>
              </a:lnSpc>
              <a:buNone/>
            </a:pPr>
            <a:r>
              <a:rPr lang="vi-VN" sz="4650" b="1" dirty="0"/>
              <a:t>Chức Năng Quản Lý Thống Kê</a:t>
            </a:r>
            <a:endParaRPr lang="en-US" sz="4650" b="1" dirty="0"/>
          </a:p>
        </p:txBody>
      </p:sp>
      <p:sp>
        <p:nvSpPr>
          <p:cNvPr id="7" name="Hộp Văn bản 6">
            <a:extLst>
              <a:ext uri="{FF2B5EF4-FFF2-40B4-BE49-F238E27FC236}">
                <a16:creationId xmlns:a16="http://schemas.microsoft.com/office/drawing/2014/main" id="{3F503441-C198-9CDB-1AAA-B6F0ED1F4E6B}"/>
              </a:ext>
            </a:extLst>
          </p:cNvPr>
          <p:cNvSpPr txBox="1"/>
          <p:nvPr/>
        </p:nvSpPr>
        <p:spPr>
          <a:xfrm>
            <a:off x="7168179" y="1186466"/>
            <a:ext cx="7315200" cy="622799"/>
          </a:xfrm>
          <a:prstGeom prst="rect">
            <a:avLst/>
          </a:prstGeom>
          <a:noFill/>
        </p:spPr>
        <p:txBody>
          <a:bodyPr wrap="square">
            <a:spAutoFit/>
          </a:bodyPr>
          <a:lstStyle/>
          <a:p>
            <a:pPr marL="228600" marR="0" algn="ctr">
              <a:lnSpc>
                <a:spcPct val="115000"/>
              </a:lnSpc>
              <a:spcAft>
                <a:spcPts val="800"/>
              </a:spcAft>
              <a:tabLst>
                <a:tab pos="4076700" algn="l"/>
              </a:tabLst>
            </a:pP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3200" b="1" kern="100" dirty="0" err="1">
                <a:latin typeface="Times New Roman" panose="02020603050405020304" pitchFamily="18" charset="0"/>
                <a:ea typeface="Calibri" panose="020F0502020204030204" pitchFamily="34" charset="0"/>
                <a:cs typeface="Times New Roman" panose="02020603050405020304" pitchFamily="18" charset="0"/>
              </a:rPr>
              <a:t>Area</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 chart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489">
            <a:extLst>
              <a:ext uri="{FF2B5EF4-FFF2-40B4-BE49-F238E27FC236}">
                <a16:creationId xmlns:a16="http://schemas.microsoft.com/office/drawing/2014/main" id="{9B68E611-BCEF-4E26-5860-AD667E94A6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9080" y="1921252"/>
            <a:ext cx="6697144" cy="5652617"/>
          </a:xfrm>
          <a:prstGeom prst="rect">
            <a:avLst/>
          </a:prstGeom>
        </p:spPr>
      </p:pic>
      <p:sp>
        <p:nvSpPr>
          <p:cNvPr id="6" name="Hộp Văn bản 5">
            <a:extLst>
              <a:ext uri="{FF2B5EF4-FFF2-40B4-BE49-F238E27FC236}">
                <a16:creationId xmlns:a16="http://schemas.microsoft.com/office/drawing/2014/main" id="{EC8DD493-D7E0-C246-2507-50208D21AFE1}"/>
              </a:ext>
            </a:extLst>
          </p:cNvPr>
          <p:cNvSpPr txBox="1"/>
          <p:nvPr/>
        </p:nvSpPr>
        <p:spPr>
          <a:xfrm>
            <a:off x="234176" y="2314622"/>
            <a:ext cx="7168179" cy="4093236"/>
          </a:xfrm>
          <a:prstGeom prst="rect">
            <a:avLst/>
          </a:prstGeom>
          <a:noFill/>
        </p:spPr>
        <p:txBody>
          <a:bodyPr wrap="square">
            <a:spAutoFit/>
          </a:bodyPr>
          <a:lstStyle/>
          <a:p>
            <a:pPr marL="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Quản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kê</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dõi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mức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độ</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chuộng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loại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dựa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trên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ra.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endParaRPr lang="vi-V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Biểu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đồ</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Area Chart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trực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quan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hiển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thị</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tỷ</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nhiều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hỗ</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tối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a:p>
            <a:pPr marL="0" marR="0">
              <a:lnSpc>
                <a:spcPct val="115000"/>
              </a:lnSpc>
              <a:spcAft>
                <a:spcPts val="800"/>
              </a:spcAft>
              <a:tabLst>
                <a:tab pos="4076700" algn="l"/>
              </a:tabLst>
            </a:pP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dõi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mức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độ</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phổ</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loại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đó</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điều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chỉnh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kế</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hoạch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1428844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50ECE94-CC2D-426A-68C1-337DBBEAE878}"/>
            </a:ext>
          </a:extLst>
        </p:cNvPr>
        <p:cNvGrpSpPr/>
        <p:nvPr/>
      </p:nvGrpSpPr>
      <p:grpSpPr>
        <a:xfrm>
          <a:off x="0" y="0"/>
          <a:ext cx="0" cy="0"/>
          <a:chOff x="0" y="0"/>
          <a:chExt cx="0" cy="0"/>
        </a:xfrm>
      </p:grpSpPr>
      <p:sp>
        <p:nvSpPr>
          <p:cNvPr id="12" name="Text 0">
            <a:extLst>
              <a:ext uri="{FF2B5EF4-FFF2-40B4-BE49-F238E27FC236}">
                <a16:creationId xmlns:a16="http://schemas.microsoft.com/office/drawing/2014/main" id="{D8E78D87-D70B-6975-50F2-D51735F37902}"/>
              </a:ext>
            </a:extLst>
          </p:cNvPr>
          <p:cNvSpPr/>
          <p:nvPr/>
        </p:nvSpPr>
        <p:spPr>
          <a:xfrm>
            <a:off x="6280190" y="2148602"/>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Kế Hoạch Thử Nghiệm Dự </a:t>
            </a:r>
            <a:r>
              <a:rPr lang="en-US" sz="4650" b="1" dirty="0" err="1">
                <a:solidFill>
                  <a:srgbClr val="000000"/>
                </a:solidFill>
                <a:latin typeface="Abadi" panose="020B0604020104020204" pitchFamily="34" charset="0"/>
                <a:ea typeface="Petrona Bold" pitchFamily="34" charset="-122"/>
                <a:cs typeface="Petrona Bold" pitchFamily="34" charset="-120"/>
              </a:rPr>
              <a:t>Án</a:t>
            </a:r>
            <a:r>
              <a:rPr lang="en-US" sz="4650" b="1" dirty="0">
                <a:solidFill>
                  <a:srgbClr val="000000"/>
                </a:solidFill>
                <a:latin typeface="Abadi" panose="020B0604020104020204" pitchFamily="34" charset="0"/>
                <a:ea typeface="Petrona Bold" pitchFamily="34" charset="-122"/>
                <a:cs typeface="Petrona Bold" pitchFamily="34" charset="-120"/>
              </a:rPr>
              <a:t> </a:t>
            </a:r>
            <a:r>
              <a:rPr lang="vi-VN" sz="4650" b="1" dirty="0" err="1">
                <a:solidFill>
                  <a:srgbClr val="000000"/>
                </a:solidFill>
                <a:latin typeface="Abadi" panose="020B0604020104020204" pitchFamily="34" charset="0"/>
                <a:ea typeface="Petrona Bold" pitchFamily="34" charset="-122"/>
                <a:cs typeface="Petrona Bold" pitchFamily="34" charset="-120"/>
              </a:rPr>
              <a:t>App</a:t>
            </a:r>
            <a:r>
              <a:rPr lang="en-US" sz="4650" b="1" dirty="0">
                <a:solidFill>
                  <a:srgbClr val="000000"/>
                </a:solidFill>
                <a:latin typeface="Abadi" panose="020B0604020104020204" pitchFamily="34" charset="0"/>
                <a:ea typeface="Petrona Bold" pitchFamily="34" charset="-122"/>
                <a:cs typeface="Petrona Bold" pitchFamily="34" charset="-120"/>
              </a:rPr>
              <a:t> </a:t>
            </a:r>
            <a:r>
              <a:rPr lang="vi-VN" sz="4650" b="1" dirty="0" err="1">
                <a:solidFill>
                  <a:srgbClr val="000000"/>
                </a:solidFill>
                <a:latin typeface="Abadi" panose="020B0604020104020204" pitchFamily="34" charset="0"/>
                <a:ea typeface="Petrona Bold" pitchFamily="34" charset="-122"/>
                <a:cs typeface="Petrona Bold" pitchFamily="34" charset="-120"/>
              </a:rPr>
              <a:t>Sales</a:t>
            </a:r>
            <a:r>
              <a:rPr lang="vi-VN" sz="4650" b="1" dirty="0">
                <a:solidFill>
                  <a:srgbClr val="000000"/>
                </a:solidFill>
                <a:latin typeface="Abadi" panose="020B0604020104020204" pitchFamily="34" charset="0"/>
                <a:ea typeface="Petrona Bold" pitchFamily="34" charset="-122"/>
                <a:cs typeface="Petrona Bold" pitchFamily="34" charset="-120"/>
              </a:rPr>
              <a:t> </a:t>
            </a:r>
            <a:r>
              <a:rPr lang="vi-VN" sz="4650" b="1" dirty="0" err="1">
                <a:solidFill>
                  <a:srgbClr val="000000"/>
                </a:solidFill>
                <a:latin typeface="Abadi" panose="020B0604020104020204" pitchFamily="34" charset="0"/>
                <a:ea typeface="Petrona Bold" pitchFamily="34" charset="-122"/>
                <a:cs typeface="Petrona Bold" pitchFamily="34" charset="-120"/>
              </a:rPr>
              <a:t>Management</a:t>
            </a:r>
            <a:endParaRPr lang="en-US" sz="4650" dirty="0">
              <a:latin typeface="Abadi" panose="020B0604020104020204" pitchFamily="34" charset="0"/>
            </a:endParaRPr>
          </a:p>
        </p:txBody>
      </p:sp>
      <p:sp>
        <p:nvSpPr>
          <p:cNvPr id="13" name="Text 1">
            <a:extLst>
              <a:ext uri="{FF2B5EF4-FFF2-40B4-BE49-F238E27FC236}">
                <a16:creationId xmlns:a16="http://schemas.microsoft.com/office/drawing/2014/main" id="{2B5C5964-0402-CE54-7C76-3E959463C967}"/>
              </a:ext>
            </a:extLst>
          </p:cNvPr>
          <p:cNvSpPr/>
          <p:nvPr/>
        </p:nvSpPr>
        <p:spPr>
          <a:xfrm>
            <a:off x="6280190" y="397728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Kế hoạch thử nghiệm nhằm </a:t>
            </a:r>
            <a:r>
              <a:rPr lang="en-US" sz="1750" dirty="0" err="1">
                <a:solidFill>
                  <a:srgbClr val="272525"/>
                </a:solidFill>
                <a:latin typeface="Inter" pitchFamily="34" charset="0"/>
                <a:ea typeface="Inter" pitchFamily="34" charset="-122"/>
                <a:cs typeface="Inter" pitchFamily="34" charset="-120"/>
              </a:rPr>
              <a:t>đảm</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bảo</a:t>
            </a:r>
            <a:r>
              <a:rPr lang="en-US" sz="1750" dirty="0">
                <a:solidFill>
                  <a:srgbClr val="272525"/>
                </a:solidFill>
                <a:latin typeface="Inter" pitchFamily="34" charset="0"/>
                <a:ea typeface="Inter" pitchFamily="34" charset="-122"/>
                <a:cs typeface="Inter" pitchFamily="34" charset="-120"/>
              </a:rPr>
              <a:t> </a:t>
            </a:r>
            <a:r>
              <a:rPr lang="vi-VN" sz="1750" dirty="0" err="1">
                <a:solidFill>
                  <a:srgbClr val="272525"/>
                </a:solidFill>
                <a:latin typeface="Inter" pitchFamily="34" charset="0"/>
                <a:ea typeface="Inter" pitchFamily="34" charset="-122"/>
                <a:cs typeface="Inter" pitchFamily="34" charset="-120"/>
              </a:rPr>
              <a:t>App</a:t>
            </a:r>
            <a:r>
              <a:rPr lang="en-US" sz="1750" dirty="0">
                <a:solidFill>
                  <a:srgbClr val="272525"/>
                </a:solidFill>
                <a:latin typeface="Inter" pitchFamily="34" charset="0"/>
                <a:ea typeface="Inter" pitchFamily="34" charset="-122"/>
                <a:cs typeface="Inter" pitchFamily="34" charset="-120"/>
              </a:rPr>
              <a:t> </a:t>
            </a:r>
            <a:r>
              <a:rPr lang="vi-VN" sz="1750" dirty="0" err="1">
                <a:solidFill>
                  <a:srgbClr val="272525"/>
                </a:solidFill>
                <a:latin typeface="Inter" pitchFamily="34" charset="0"/>
                <a:ea typeface="Inter" pitchFamily="34" charset="-122"/>
                <a:cs typeface="Inter" pitchFamily="34" charset="-120"/>
              </a:rPr>
              <a:t>Sale</a:t>
            </a:r>
            <a:r>
              <a:rPr lang="vi-VN" sz="1750" dirty="0">
                <a:solidFill>
                  <a:srgbClr val="272525"/>
                </a:solidFill>
                <a:latin typeface="Inter" pitchFamily="34" charset="0"/>
                <a:ea typeface="Inter" pitchFamily="34" charset="-122"/>
                <a:cs typeface="Inter" pitchFamily="34" charset="-120"/>
              </a:rPr>
              <a:t> </a:t>
            </a:r>
            <a:r>
              <a:rPr lang="vi-VN" sz="1750" dirty="0" err="1">
                <a:solidFill>
                  <a:srgbClr val="272525"/>
                </a:solidFill>
                <a:latin typeface="Inter" pitchFamily="34" charset="0"/>
                <a:ea typeface="Inter" pitchFamily="34" charset="-122"/>
                <a:cs typeface="Inter" pitchFamily="34" charset="-120"/>
              </a:rPr>
              <a:t>Management</a:t>
            </a:r>
            <a:r>
              <a:rPr lang="en-US" sz="1750" dirty="0">
                <a:solidFill>
                  <a:srgbClr val="272525"/>
                </a:solidFill>
                <a:latin typeface="Inter" pitchFamily="34" charset="0"/>
                <a:ea typeface="Inter" pitchFamily="34" charset="-122"/>
                <a:cs typeface="Inter" pitchFamily="34" charset="-120"/>
              </a:rPr>
              <a:t> hoạt động chính xác, ổn định và an toàn, đáp ứng yêu cầu kinh doanh và người dùng. Dự án tập trung kiểm tra toàn diện các chức năng, giao diện, hiệu suất và khả năng tương thích trên nhiều thiết bị và trình duyệt.</a:t>
            </a:r>
            <a:endParaRPr lang="en-US" sz="1750" dirty="0"/>
          </a:p>
        </p:txBody>
      </p:sp>
      <p:sp>
        <p:nvSpPr>
          <p:cNvPr id="14" name="Shape 2">
            <a:extLst>
              <a:ext uri="{FF2B5EF4-FFF2-40B4-BE49-F238E27FC236}">
                <a16:creationId xmlns:a16="http://schemas.microsoft.com/office/drawing/2014/main" id="{757F13FC-E9CB-A400-DEA2-40F7815652DB}"/>
              </a:ext>
            </a:extLst>
          </p:cNvPr>
          <p:cNvSpPr/>
          <p:nvPr/>
        </p:nvSpPr>
        <p:spPr>
          <a:xfrm>
            <a:off x="6280190" y="5700951"/>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15" name="Picture 1">
            <a:extLst>
              <a:ext uri="{FF2B5EF4-FFF2-40B4-BE49-F238E27FC236}">
                <a16:creationId xmlns:a16="http://schemas.microsoft.com/office/drawing/2014/main" id="{2683DCFB-252B-1982-1BC1-BFE7140B186D}"/>
              </a:ext>
            </a:extLst>
          </p:cNvPr>
          <p:cNvPicPr>
            <a:picLocks noChangeAspect="1"/>
          </p:cNvPicPr>
          <p:nvPr/>
        </p:nvPicPr>
        <p:blipFill>
          <a:blip r:embed="rId3"/>
          <a:stretch>
            <a:fillRect/>
          </a:stretch>
        </p:blipFill>
        <p:spPr>
          <a:xfrm>
            <a:off x="422910" y="292279"/>
            <a:ext cx="5530944" cy="7645041"/>
          </a:xfrm>
          <a:prstGeom prst="rect">
            <a:avLst/>
          </a:prstGeom>
        </p:spPr>
      </p:pic>
    </p:spTree>
    <p:extLst>
      <p:ext uri="{BB962C8B-B14F-4D97-AF65-F5344CB8AC3E}">
        <p14:creationId xmlns:p14="http://schemas.microsoft.com/office/powerpoint/2010/main" val="7379945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ED2DCEE-8B55-C249-DB0C-7F2E50511D7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BE46E27-6289-2D6C-2570-C1CC20A52B1D}"/>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E6F84761-FF9F-B271-641E-A42B022777B5}"/>
              </a:ext>
            </a:extLst>
          </p:cNvPr>
          <p:cNvSpPr/>
          <p:nvPr/>
        </p:nvSpPr>
        <p:spPr>
          <a:xfrm>
            <a:off x="6280190" y="720923"/>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Mục Tiêu và Bối Cảnh Thử Nghiệm</a:t>
            </a:r>
            <a:endParaRPr lang="en-US" sz="4650" dirty="0">
              <a:latin typeface="Abadi" panose="020B0604020104020204" pitchFamily="34" charset="0"/>
            </a:endParaRPr>
          </a:p>
        </p:txBody>
      </p:sp>
      <p:sp>
        <p:nvSpPr>
          <p:cNvPr id="4" name="Shape 1">
            <a:extLst>
              <a:ext uri="{FF2B5EF4-FFF2-40B4-BE49-F238E27FC236}">
                <a16:creationId xmlns:a16="http://schemas.microsoft.com/office/drawing/2014/main" id="{495D93E7-6494-893E-A2DA-4DF2044FF56B}"/>
              </a:ext>
            </a:extLst>
          </p:cNvPr>
          <p:cNvSpPr/>
          <p:nvPr/>
        </p:nvSpPr>
        <p:spPr>
          <a:xfrm>
            <a:off x="6280190" y="2549604"/>
            <a:ext cx="7556421" cy="2666524"/>
          </a:xfrm>
          <a:prstGeom prst="roundRect">
            <a:avLst>
              <a:gd name="adj" fmla="val 3573"/>
            </a:avLst>
          </a:prstGeom>
          <a:solidFill>
            <a:srgbClr val="CCEEFF"/>
          </a:solidFill>
          <a:ln w="7620">
            <a:solidFill>
              <a:srgbClr val="B2D4E5"/>
            </a:solidFill>
            <a:prstDash val="solid"/>
          </a:ln>
        </p:spPr>
        <p:txBody>
          <a:bodyPr/>
          <a:lstStyle/>
          <a:p>
            <a:endParaRPr lang="en-US"/>
          </a:p>
        </p:txBody>
      </p:sp>
      <p:sp>
        <p:nvSpPr>
          <p:cNvPr id="5" name="Text 2">
            <a:extLst>
              <a:ext uri="{FF2B5EF4-FFF2-40B4-BE49-F238E27FC236}">
                <a16:creationId xmlns:a16="http://schemas.microsoft.com/office/drawing/2014/main" id="{CA540B72-2B02-804F-2D84-4F96FFFEEE8E}"/>
              </a:ext>
            </a:extLst>
          </p:cNvPr>
          <p:cNvSpPr/>
          <p:nvPr/>
        </p:nvSpPr>
        <p:spPr>
          <a:xfrm>
            <a:off x="6514624" y="2784038"/>
            <a:ext cx="3057882"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Mục Tiêu Thử Nghiệm</a:t>
            </a:r>
            <a:endParaRPr lang="en-US" sz="2300" dirty="0">
              <a:latin typeface="Abadi" panose="020B0604020104020204" pitchFamily="34" charset="0"/>
            </a:endParaRPr>
          </a:p>
        </p:txBody>
      </p:sp>
      <p:sp>
        <p:nvSpPr>
          <p:cNvPr id="6" name="Text 3">
            <a:extLst>
              <a:ext uri="{FF2B5EF4-FFF2-40B4-BE49-F238E27FC236}">
                <a16:creationId xmlns:a16="http://schemas.microsoft.com/office/drawing/2014/main" id="{1AF58169-9513-15E7-E563-C0445BC9D0E8}"/>
              </a:ext>
            </a:extLst>
          </p:cNvPr>
          <p:cNvSpPr/>
          <p:nvPr/>
        </p:nvSpPr>
        <p:spPr>
          <a:xfrm>
            <a:off x="6514624" y="3292197"/>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Đảm bảo quy trình kinh doanh hoạt động chính xác</a:t>
            </a:r>
            <a:endParaRPr lang="en-US" sz="1750" dirty="0"/>
          </a:p>
        </p:txBody>
      </p:sp>
      <p:sp>
        <p:nvSpPr>
          <p:cNvPr id="7" name="Text 4">
            <a:extLst>
              <a:ext uri="{FF2B5EF4-FFF2-40B4-BE49-F238E27FC236}">
                <a16:creationId xmlns:a16="http://schemas.microsoft.com/office/drawing/2014/main" id="{02C7C3F1-0B19-4A60-6F93-766B82418D12}"/>
              </a:ext>
            </a:extLst>
          </p:cNvPr>
          <p:cNvSpPr/>
          <p:nvPr/>
        </p:nvSpPr>
        <p:spPr>
          <a:xfrm>
            <a:off x="6514624" y="3734395"/>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Phát hiện và sửa lỗi tiềm ẩn trước khi vận hành</a:t>
            </a:r>
            <a:endParaRPr lang="en-US" sz="1750" dirty="0"/>
          </a:p>
        </p:txBody>
      </p:sp>
      <p:sp>
        <p:nvSpPr>
          <p:cNvPr id="8" name="Text 5">
            <a:extLst>
              <a:ext uri="{FF2B5EF4-FFF2-40B4-BE49-F238E27FC236}">
                <a16:creationId xmlns:a16="http://schemas.microsoft.com/office/drawing/2014/main" id="{1BD4EAA0-CCAE-1551-8A08-93F92E722E0F}"/>
              </a:ext>
            </a:extLst>
          </p:cNvPr>
          <p:cNvSpPr/>
          <p:nvPr/>
        </p:nvSpPr>
        <p:spPr>
          <a:xfrm>
            <a:off x="6514624" y="4176593"/>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Đảm bảo tính ổn định, bảo mật, hiệu suất</a:t>
            </a:r>
            <a:endParaRPr lang="en-US" sz="1750" dirty="0"/>
          </a:p>
        </p:txBody>
      </p:sp>
      <p:sp>
        <p:nvSpPr>
          <p:cNvPr id="9" name="Text 6">
            <a:extLst>
              <a:ext uri="{FF2B5EF4-FFF2-40B4-BE49-F238E27FC236}">
                <a16:creationId xmlns:a16="http://schemas.microsoft.com/office/drawing/2014/main" id="{B6D9ECB0-1845-DF02-8B76-416D8FFB4004}"/>
              </a:ext>
            </a:extLst>
          </p:cNvPr>
          <p:cNvSpPr/>
          <p:nvPr/>
        </p:nvSpPr>
        <p:spPr>
          <a:xfrm>
            <a:off x="6514624" y="4618792"/>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Kiểm tra tương thích đa trình duyệt và thiết bị</a:t>
            </a:r>
            <a:endParaRPr lang="en-US" sz="1750" dirty="0"/>
          </a:p>
        </p:txBody>
      </p:sp>
      <p:sp>
        <p:nvSpPr>
          <p:cNvPr id="10" name="Shape 7">
            <a:extLst>
              <a:ext uri="{FF2B5EF4-FFF2-40B4-BE49-F238E27FC236}">
                <a16:creationId xmlns:a16="http://schemas.microsoft.com/office/drawing/2014/main" id="{0FE95BD0-A01F-D77D-193B-BD22046AC4B4}"/>
              </a:ext>
            </a:extLst>
          </p:cNvPr>
          <p:cNvSpPr/>
          <p:nvPr/>
        </p:nvSpPr>
        <p:spPr>
          <a:xfrm>
            <a:off x="6280190" y="5442942"/>
            <a:ext cx="7556421" cy="2065734"/>
          </a:xfrm>
          <a:prstGeom prst="roundRect">
            <a:avLst>
              <a:gd name="adj" fmla="val 4612"/>
            </a:avLst>
          </a:prstGeom>
          <a:solidFill>
            <a:srgbClr val="CCEEFF"/>
          </a:solidFill>
          <a:ln w="7620">
            <a:solidFill>
              <a:srgbClr val="B2D4E5"/>
            </a:solidFill>
            <a:prstDash val="solid"/>
          </a:ln>
        </p:spPr>
        <p:txBody>
          <a:bodyPr/>
          <a:lstStyle/>
          <a:p>
            <a:endParaRPr lang="en-US"/>
          </a:p>
        </p:txBody>
      </p:sp>
      <p:sp>
        <p:nvSpPr>
          <p:cNvPr id="11" name="Text 8">
            <a:extLst>
              <a:ext uri="{FF2B5EF4-FFF2-40B4-BE49-F238E27FC236}">
                <a16:creationId xmlns:a16="http://schemas.microsoft.com/office/drawing/2014/main" id="{C651B3FC-4B93-7674-F9DF-385A41FA97A7}"/>
              </a:ext>
            </a:extLst>
          </p:cNvPr>
          <p:cNvSpPr/>
          <p:nvPr/>
        </p:nvSpPr>
        <p:spPr>
          <a:xfrm>
            <a:off x="6514624" y="567737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Bối Cảnh Dự Án</a:t>
            </a:r>
            <a:endParaRPr lang="en-US" sz="2300" dirty="0">
              <a:latin typeface="Abadi" panose="020B0604020104020204" pitchFamily="34" charset="0"/>
            </a:endParaRPr>
          </a:p>
        </p:txBody>
      </p:sp>
      <p:sp>
        <p:nvSpPr>
          <p:cNvPr id="16" name="Text 9">
            <a:extLst>
              <a:ext uri="{FF2B5EF4-FFF2-40B4-BE49-F238E27FC236}">
                <a16:creationId xmlns:a16="http://schemas.microsoft.com/office/drawing/2014/main" id="{FB0C6A4F-DCB4-7EC7-BD19-2725C48510B6}"/>
              </a:ext>
            </a:extLst>
          </p:cNvPr>
          <p:cNvSpPr/>
          <p:nvPr/>
        </p:nvSpPr>
        <p:spPr>
          <a:xfrm>
            <a:off x="6514624" y="6185535"/>
            <a:ext cx="7087553" cy="1088708"/>
          </a:xfrm>
          <a:prstGeom prst="rect">
            <a:avLst/>
          </a:prstGeom>
          <a:noFill/>
          <a:ln/>
        </p:spPr>
        <p:txBody>
          <a:bodyPr wrap="square" lIns="0" tIns="0" rIns="0" bIns="0" rtlCol="0" anchor="t"/>
          <a:lstStyle/>
          <a:p>
            <a:pPr marL="0" indent="0" algn="l">
              <a:lnSpc>
                <a:spcPts val="2850"/>
              </a:lnSpc>
              <a:buNone/>
            </a:pPr>
            <a:r>
              <a:rPr lang="vi-VN" sz="1750" dirty="0" err="1">
                <a:solidFill>
                  <a:srgbClr val="272525"/>
                </a:solidFill>
                <a:latin typeface="Inter" pitchFamily="34" charset="0"/>
                <a:ea typeface="Inter" pitchFamily="34" charset="-122"/>
                <a:cs typeface="Inter" pitchFamily="34" charset="-120"/>
              </a:rPr>
              <a:t>App</a:t>
            </a:r>
            <a:r>
              <a:rPr lang="vi-VN" sz="1750" dirty="0">
                <a:solidFill>
                  <a:srgbClr val="272525"/>
                </a:solidFill>
                <a:latin typeface="Inter" pitchFamily="34" charset="0"/>
                <a:ea typeface="Inter" pitchFamily="34" charset="-122"/>
                <a:cs typeface="Inter" pitchFamily="34" charset="-120"/>
              </a:rPr>
              <a:t> </a:t>
            </a:r>
            <a:r>
              <a:rPr lang="vi-VN" sz="1750" dirty="0" err="1">
                <a:solidFill>
                  <a:srgbClr val="272525"/>
                </a:solidFill>
                <a:latin typeface="Inter" pitchFamily="34" charset="0"/>
                <a:ea typeface="Inter" pitchFamily="34" charset="-122"/>
                <a:cs typeface="Inter" pitchFamily="34" charset="-120"/>
              </a:rPr>
              <a:t>Sale</a:t>
            </a:r>
            <a:r>
              <a:rPr lang="vi-VN" sz="1750" dirty="0">
                <a:solidFill>
                  <a:srgbClr val="272525"/>
                </a:solidFill>
                <a:latin typeface="Inter" pitchFamily="34" charset="0"/>
                <a:ea typeface="Inter" pitchFamily="34" charset="-122"/>
                <a:cs typeface="Inter" pitchFamily="34" charset="-120"/>
              </a:rPr>
              <a:t> </a:t>
            </a:r>
            <a:r>
              <a:rPr lang="vi-VN" sz="1750" dirty="0" err="1">
                <a:solidFill>
                  <a:srgbClr val="272525"/>
                </a:solidFill>
                <a:latin typeface="Inter" pitchFamily="34" charset="0"/>
                <a:ea typeface="Inter" pitchFamily="34" charset="-122"/>
                <a:cs typeface="Inter" pitchFamily="34" charset="-120"/>
              </a:rPr>
              <a:t>Management</a:t>
            </a:r>
            <a:r>
              <a:rPr lang="en-US" sz="1750" dirty="0">
                <a:solidFill>
                  <a:srgbClr val="272525"/>
                </a:solidFill>
                <a:latin typeface="Inter" pitchFamily="34" charset="0"/>
                <a:ea typeface="Inter" pitchFamily="34" charset="-122"/>
                <a:cs typeface="Inter" pitchFamily="34" charset="-120"/>
              </a:rPr>
              <a:t> là hệ thống thương mại điện tử chuyên kinh doanh máy tính và linh kiện, yêu cầu kiểm tra toàn diện để đảm bảo trải nghiệm người dùng và độ tin cậy hệ thống.</a:t>
            </a:r>
            <a:endParaRPr lang="en-US" sz="1750" dirty="0"/>
          </a:p>
        </p:txBody>
      </p:sp>
    </p:spTree>
    <p:extLst>
      <p:ext uri="{BB962C8B-B14F-4D97-AF65-F5344CB8AC3E}">
        <p14:creationId xmlns:p14="http://schemas.microsoft.com/office/powerpoint/2010/main" val="22957309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36B14BF-A517-7A1C-32BE-2978167C2C24}"/>
            </a:ext>
          </a:extLst>
        </p:cNvPr>
        <p:cNvGrpSpPr/>
        <p:nvPr/>
      </p:nvGrpSpPr>
      <p:grpSpPr>
        <a:xfrm>
          <a:off x="0" y="0"/>
          <a:ext cx="0" cy="0"/>
          <a:chOff x="0" y="0"/>
          <a:chExt cx="0" cy="0"/>
        </a:xfrm>
      </p:grpSpPr>
      <p:pic>
        <p:nvPicPr>
          <p:cNvPr id="12" name="Image 0" descr="preencoded.png">
            <a:extLst>
              <a:ext uri="{FF2B5EF4-FFF2-40B4-BE49-F238E27FC236}">
                <a16:creationId xmlns:a16="http://schemas.microsoft.com/office/drawing/2014/main" id="{C3ED15A7-E583-8F11-D1DE-B944F2ED84E3}"/>
              </a:ext>
            </a:extLst>
          </p:cNvPr>
          <p:cNvPicPr>
            <a:picLocks noChangeAspect="1"/>
          </p:cNvPicPr>
          <p:nvPr/>
        </p:nvPicPr>
        <p:blipFill>
          <a:blip r:embed="rId3"/>
          <a:stretch>
            <a:fillRect/>
          </a:stretch>
        </p:blipFill>
        <p:spPr>
          <a:xfrm>
            <a:off x="0" y="0"/>
            <a:ext cx="5486400" cy="8229600"/>
          </a:xfrm>
          <a:prstGeom prst="rect">
            <a:avLst/>
          </a:prstGeom>
        </p:spPr>
      </p:pic>
      <p:sp>
        <p:nvSpPr>
          <p:cNvPr id="13" name="Text 0">
            <a:extLst>
              <a:ext uri="{FF2B5EF4-FFF2-40B4-BE49-F238E27FC236}">
                <a16:creationId xmlns:a16="http://schemas.microsoft.com/office/drawing/2014/main" id="{ACAE4B9C-CB89-39B4-B84B-2CA97A523DB9}"/>
              </a:ext>
            </a:extLst>
          </p:cNvPr>
          <p:cNvSpPr/>
          <p:nvPr/>
        </p:nvSpPr>
        <p:spPr>
          <a:xfrm>
            <a:off x="6280190" y="148959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Kiểm Tra Chức Năng</a:t>
            </a:r>
            <a:endParaRPr lang="en-US" sz="4650" dirty="0">
              <a:latin typeface="Abadi" panose="020B0604020104020204" pitchFamily="34" charset="0"/>
            </a:endParaRPr>
          </a:p>
        </p:txBody>
      </p:sp>
      <p:sp>
        <p:nvSpPr>
          <p:cNvPr id="14" name="Shape 1">
            <a:extLst>
              <a:ext uri="{FF2B5EF4-FFF2-40B4-BE49-F238E27FC236}">
                <a16:creationId xmlns:a16="http://schemas.microsoft.com/office/drawing/2014/main" id="{724636AD-9366-5159-BD48-E6244BC31CA3}"/>
              </a:ext>
            </a:extLst>
          </p:cNvPr>
          <p:cNvSpPr/>
          <p:nvPr/>
        </p:nvSpPr>
        <p:spPr>
          <a:xfrm>
            <a:off x="6280190" y="2574012"/>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5" name="Text 2">
            <a:extLst>
              <a:ext uri="{FF2B5EF4-FFF2-40B4-BE49-F238E27FC236}">
                <a16:creationId xmlns:a16="http://schemas.microsoft.com/office/drawing/2014/main" id="{16C07867-8A2A-AA29-091A-6EFA11071740}"/>
              </a:ext>
            </a:extLst>
          </p:cNvPr>
          <p:cNvSpPr/>
          <p:nvPr/>
        </p:nvSpPr>
        <p:spPr>
          <a:xfrm>
            <a:off x="7017306" y="2651879"/>
            <a:ext cx="2899410"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Loại Kiểm Tra</a:t>
            </a:r>
            <a:endParaRPr lang="en-US" sz="2300" dirty="0">
              <a:latin typeface="Abadi" panose="020B0604020104020204" pitchFamily="34" charset="0"/>
            </a:endParaRPr>
          </a:p>
        </p:txBody>
      </p:sp>
      <p:sp>
        <p:nvSpPr>
          <p:cNvPr id="17" name="Text 3">
            <a:extLst>
              <a:ext uri="{FF2B5EF4-FFF2-40B4-BE49-F238E27FC236}">
                <a16:creationId xmlns:a16="http://schemas.microsoft.com/office/drawing/2014/main" id="{E581ADBA-0ED3-CD69-6358-1C9D80E3BEFD}"/>
              </a:ext>
            </a:extLst>
          </p:cNvPr>
          <p:cNvSpPr/>
          <p:nvPr/>
        </p:nvSpPr>
        <p:spPr>
          <a:xfrm>
            <a:off x="7017306" y="3160038"/>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Kiểm thử hộp đen, tập trung vào chức năng theo yêu cầu người dùng như đặt hàng, đăng nhập, thêm sản phẩm.</a:t>
            </a:r>
            <a:endParaRPr lang="en-US" sz="1750" dirty="0"/>
          </a:p>
        </p:txBody>
      </p:sp>
      <p:sp>
        <p:nvSpPr>
          <p:cNvPr id="18" name="Shape 4">
            <a:extLst>
              <a:ext uri="{FF2B5EF4-FFF2-40B4-BE49-F238E27FC236}">
                <a16:creationId xmlns:a16="http://schemas.microsoft.com/office/drawing/2014/main" id="{0D49381D-6ECC-5FAE-611D-F382D3C45430}"/>
              </a:ext>
            </a:extLst>
          </p:cNvPr>
          <p:cNvSpPr/>
          <p:nvPr/>
        </p:nvSpPr>
        <p:spPr>
          <a:xfrm>
            <a:off x="10200203" y="2574012"/>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9" name="Text 5">
            <a:extLst>
              <a:ext uri="{FF2B5EF4-FFF2-40B4-BE49-F238E27FC236}">
                <a16:creationId xmlns:a16="http://schemas.microsoft.com/office/drawing/2014/main" id="{4882FEA4-AC9A-ACF3-0D55-DFFC66F453CF}"/>
              </a:ext>
            </a:extLst>
          </p:cNvPr>
          <p:cNvSpPr/>
          <p:nvPr/>
        </p:nvSpPr>
        <p:spPr>
          <a:xfrm>
            <a:off x="10937319" y="2651879"/>
            <a:ext cx="2899410"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Chiến Lược</a:t>
            </a:r>
            <a:endParaRPr lang="en-US" sz="2300" dirty="0">
              <a:latin typeface="Abadi" panose="020B0604020104020204" pitchFamily="34" charset="0"/>
            </a:endParaRPr>
          </a:p>
        </p:txBody>
      </p:sp>
      <p:sp>
        <p:nvSpPr>
          <p:cNvPr id="20" name="Text 6">
            <a:extLst>
              <a:ext uri="{FF2B5EF4-FFF2-40B4-BE49-F238E27FC236}">
                <a16:creationId xmlns:a16="http://schemas.microsoft.com/office/drawing/2014/main" id="{094C372F-52A0-183D-4D9E-B18AF56B0931}"/>
              </a:ext>
            </a:extLst>
          </p:cNvPr>
          <p:cNvSpPr/>
          <p:nvPr/>
        </p:nvSpPr>
        <p:spPr>
          <a:xfrm>
            <a:off x="10937319" y="3160038"/>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Dựa trên đặc tả chức năng để thiết kế các trường hợp thử nghiệm, không cần hiểu mã nguồn.</a:t>
            </a:r>
            <a:endParaRPr lang="en-US" sz="1750" dirty="0"/>
          </a:p>
        </p:txBody>
      </p:sp>
      <p:sp>
        <p:nvSpPr>
          <p:cNvPr id="21" name="Shape 7">
            <a:extLst>
              <a:ext uri="{FF2B5EF4-FFF2-40B4-BE49-F238E27FC236}">
                <a16:creationId xmlns:a16="http://schemas.microsoft.com/office/drawing/2014/main" id="{A7BCD113-76BB-8DF3-2AB0-AF88FC0C37B2}"/>
              </a:ext>
            </a:extLst>
          </p:cNvPr>
          <p:cNvSpPr/>
          <p:nvPr/>
        </p:nvSpPr>
        <p:spPr>
          <a:xfrm>
            <a:off x="6280190" y="5428178"/>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22" name="Text 8">
            <a:extLst>
              <a:ext uri="{FF2B5EF4-FFF2-40B4-BE49-F238E27FC236}">
                <a16:creationId xmlns:a16="http://schemas.microsoft.com/office/drawing/2014/main" id="{22EEDD72-7B74-9599-0B9D-F373D462A384}"/>
              </a:ext>
            </a:extLst>
          </p:cNvPr>
          <p:cNvSpPr/>
          <p:nvPr/>
        </p:nvSpPr>
        <p:spPr>
          <a:xfrm>
            <a:off x="7017306" y="550604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Ví Dụ</a:t>
            </a:r>
            <a:endParaRPr lang="en-US" sz="2300" dirty="0">
              <a:latin typeface="Abadi" panose="020B0604020104020204" pitchFamily="34" charset="0"/>
            </a:endParaRPr>
          </a:p>
        </p:txBody>
      </p:sp>
      <p:sp>
        <p:nvSpPr>
          <p:cNvPr id="23" name="Text 9">
            <a:extLst>
              <a:ext uri="{FF2B5EF4-FFF2-40B4-BE49-F238E27FC236}">
                <a16:creationId xmlns:a16="http://schemas.microsoft.com/office/drawing/2014/main" id="{EB85BF65-F609-3F6A-8F65-BBE400437256}"/>
              </a:ext>
            </a:extLst>
          </p:cNvPr>
          <p:cNvSpPr/>
          <p:nvPr/>
        </p:nvSpPr>
        <p:spPr>
          <a:xfrm>
            <a:off x="7017306" y="6014204"/>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Kiểm tra thêm sản phẩm vào giỏ hàng, nhập số lượng, nhấn nút và xác nhận cập nhật giỏ hàng.</a:t>
            </a:r>
            <a:endParaRPr lang="en-US" sz="1750" dirty="0"/>
          </a:p>
        </p:txBody>
      </p:sp>
    </p:spTree>
    <p:extLst>
      <p:ext uri="{BB962C8B-B14F-4D97-AF65-F5344CB8AC3E}">
        <p14:creationId xmlns:p14="http://schemas.microsoft.com/office/powerpoint/2010/main" val="5711975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678741E-F222-5FE9-A733-BCD045E0BD6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2CC60C4-5FA5-08F4-82DA-E139EF55B940}"/>
              </a:ext>
            </a:extLst>
          </p:cNvPr>
          <p:cNvSpPr/>
          <p:nvPr/>
        </p:nvSpPr>
        <p:spPr>
          <a:xfrm>
            <a:off x="793790" y="2513290"/>
            <a:ext cx="1029295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Kiểm Tra Giao Diện Người Dùng (GUI)</a:t>
            </a:r>
            <a:endParaRPr lang="en-US" sz="4650" dirty="0">
              <a:latin typeface="Abadi" panose="020B0604020104020204" pitchFamily="34" charset="0"/>
            </a:endParaRPr>
          </a:p>
        </p:txBody>
      </p:sp>
      <p:sp>
        <p:nvSpPr>
          <p:cNvPr id="3" name="Text 1">
            <a:extLst>
              <a:ext uri="{FF2B5EF4-FFF2-40B4-BE49-F238E27FC236}">
                <a16:creationId xmlns:a16="http://schemas.microsoft.com/office/drawing/2014/main" id="{DE573543-3AAB-485E-363B-643AD3D95D2C}"/>
              </a:ext>
            </a:extLst>
          </p:cNvPr>
          <p:cNvSpPr/>
          <p:nvPr/>
        </p:nvSpPr>
        <p:spPr>
          <a:xfrm>
            <a:off x="793790" y="382452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Mục Tiêu</a:t>
            </a:r>
            <a:endParaRPr lang="en-US" sz="2300" dirty="0">
              <a:latin typeface="Abadi" panose="020B0604020104020204" pitchFamily="34" charset="0"/>
            </a:endParaRPr>
          </a:p>
        </p:txBody>
      </p:sp>
      <p:sp>
        <p:nvSpPr>
          <p:cNvPr id="4" name="Text 2">
            <a:extLst>
              <a:ext uri="{FF2B5EF4-FFF2-40B4-BE49-F238E27FC236}">
                <a16:creationId xmlns:a16="http://schemas.microsoft.com/office/drawing/2014/main" id="{2D0C1EF0-D47E-6784-9DDA-BFB807BA8549}"/>
              </a:ext>
            </a:extLst>
          </p:cNvPr>
          <p:cNvSpPr/>
          <p:nvPr/>
        </p:nvSpPr>
        <p:spPr>
          <a:xfrm>
            <a:off x="793790" y="4423410"/>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Abadi" panose="020B0604020104020204" pitchFamily="34" charset="0"/>
                <a:ea typeface="Inter" pitchFamily="34" charset="-122"/>
                <a:cs typeface="Inter" pitchFamily="34" charset="-120"/>
              </a:rPr>
              <a:t>Đảm bảo giao diện trực quan, thiết kế hợp lý và hoạt động bình thường khi tương tác.</a:t>
            </a:r>
            <a:endParaRPr lang="en-US" sz="1750" dirty="0">
              <a:latin typeface="Abadi" panose="020B0604020104020204" pitchFamily="34" charset="0"/>
            </a:endParaRPr>
          </a:p>
        </p:txBody>
      </p:sp>
      <p:sp>
        <p:nvSpPr>
          <p:cNvPr id="5" name="Text 3">
            <a:extLst>
              <a:ext uri="{FF2B5EF4-FFF2-40B4-BE49-F238E27FC236}">
                <a16:creationId xmlns:a16="http://schemas.microsoft.com/office/drawing/2014/main" id="{19E1EDDC-79F0-A3F9-4003-B0BD613C57F8}"/>
              </a:ext>
            </a:extLst>
          </p:cNvPr>
          <p:cNvSpPr/>
          <p:nvPr/>
        </p:nvSpPr>
        <p:spPr>
          <a:xfrm>
            <a:off x="5332928" y="382452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Chiến Lược</a:t>
            </a:r>
            <a:endParaRPr lang="en-US" sz="2300" dirty="0">
              <a:latin typeface="Abadi" panose="020B0604020104020204" pitchFamily="34" charset="0"/>
            </a:endParaRPr>
          </a:p>
        </p:txBody>
      </p:sp>
      <p:sp>
        <p:nvSpPr>
          <p:cNvPr id="6" name="Text 4">
            <a:extLst>
              <a:ext uri="{FF2B5EF4-FFF2-40B4-BE49-F238E27FC236}">
                <a16:creationId xmlns:a16="http://schemas.microsoft.com/office/drawing/2014/main" id="{254DDFC3-1086-FB7A-2832-0ADBF2079246}"/>
              </a:ext>
            </a:extLst>
          </p:cNvPr>
          <p:cNvSpPr/>
          <p:nvPr/>
        </p:nvSpPr>
        <p:spPr>
          <a:xfrm>
            <a:off x="5332928" y="4423410"/>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Abadi" panose="020B0604020104020204" pitchFamily="34" charset="0"/>
                <a:ea typeface="Inter" pitchFamily="34" charset="-122"/>
                <a:cs typeface="Inter" pitchFamily="34" charset="-120"/>
              </a:rPr>
              <a:t>Kiểm tra màu sắc, vị trí, phông chữ, điều hướng, hành vi nút và phản hồi khi di chuột hoặc nhấp chuột.</a:t>
            </a:r>
            <a:endParaRPr lang="en-US" sz="1750" dirty="0">
              <a:latin typeface="Abadi" panose="020B0604020104020204" pitchFamily="34" charset="0"/>
            </a:endParaRPr>
          </a:p>
        </p:txBody>
      </p:sp>
      <p:sp>
        <p:nvSpPr>
          <p:cNvPr id="7" name="Text 5">
            <a:extLst>
              <a:ext uri="{FF2B5EF4-FFF2-40B4-BE49-F238E27FC236}">
                <a16:creationId xmlns:a16="http://schemas.microsoft.com/office/drawing/2014/main" id="{61154605-D9B0-D9F6-60D8-F4A2F3CC1E43}"/>
              </a:ext>
            </a:extLst>
          </p:cNvPr>
          <p:cNvSpPr/>
          <p:nvPr/>
        </p:nvSpPr>
        <p:spPr>
          <a:xfrm>
            <a:off x="9872067" y="382452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Ví Dụ</a:t>
            </a:r>
            <a:endParaRPr lang="en-US" sz="2300" dirty="0">
              <a:latin typeface="Abadi" panose="020B0604020104020204" pitchFamily="34" charset="0"/>
            </a:endParaRPr>
          </a:p>
        </p:txBody>
      </p:sp>
      <p:sp>
        <p:nvSpPr>
          <p:cNvPr id="8" name="Text 6">
            <a:extLst>
              <a:ext uri="{FF2B5EF4-FFF2-40B4-BE49-F238E27FC236}">
                <a16:creationId xmlns:a16="http://schemas.microsoft.com/office/drawing/2014/main" id="{DA0EF3AB-B3E0-F6B9-51BA-07F373584225}"/>
              </a:ext>
            </a:extLst>
          </p:cNvPr>
          <p:cNvSpPr/>
          <p:nvPr/>
        </p:nvSpPr>
        <p:spPr>
          <a:xfrm>
            <a:off x="9872067" y="4423410"/>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Abadi" panose="020B0604020104020204" pitchFamily="34" charset="0"/>
                <a:ea typeface="Inter" pitchFamily="34" charset="-122"/>
                <a:cs typeface="Inter" pitchFamily="34" charset="-120"/>
              </a:rPr>
              <a:t>Kiểm tra nút "Thanh toán" có căn phải, màu nền xanh và hiển thị hộp thoại xác nhận khi nhấn.</a:t>
            </a:r>
            <a:endParaRPr lang="en-US" sz="1750" dirty="0">
              <a:latin typeface="Abadi" panose="020B0604020104020204" pitchFamily="34" charset="0"/>
            </a:endParaRPr>
          </a:p>
        </p:txBody>
      </p:sp>
    </p:spTree>
    <p:extLst>
      <p:ext uri="{BB962C8B-B14F-4D97-AF65-F5344CB8AC3E}">
        <p14:creationId xmlns:p14="http://schemas.microsoft.com/office/powerpoint/2010/main" val="30056083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F65CFC0-100E-AC6C-C8E1-3A71C413787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9802D47-DEEE-3D4E-DBCC-EDA4F57D291B}"/>
              </a:ext>
            </a:extLst>
          </p:cNvPr>
          <p:cNvSpPr/>
          <p:nvPr/>
        </p:nvSpPr>
        <p:spPr>
          <a:xfrm>
            <a:off x="793790" y="2054185"/>
            <a:ext cx="9084469"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Phạm Vi và Ngoại Lệ Thử Nghiệm</a:t>
            </a:r>
            <a:endParaRPr lang="en-US" sz="4650" dirty="0">
              <a:latin typeface="Abadi" panose="020B0604020104020204" pitchFamily="34" charset="0"/>
            </a:endParaRPr>
          </a:p>
        </p:txBody>
      </p:sp>
      <p:sp>
        <p:nvSpPr>
          <p:cNvPr id="3" name="Text 1">
            <a:extLst>
              <a:ext uri="{FF2B5EF4-FFF2-40B4-BE49-F238E27FC236}">
                <a16:creationId xmlns:a16="http://schemas.microsoft.com/office/drawing/2014/main" id="{594B9258-55AC-C20D-CAA9-D7B84F925E30}"/>
              </a:ext>
            </a:extLst>
          </p:cNvPr>
          <p:cNvSpPr/>
          <p:nvPr/>
        </p:nvSpPr>
        <p:spPr>
          <a:xfrm>
            <a:off x="793790" y="336542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Phạm Vi Thử Nghiệm</a:t>
            </a:r>
            <a:endParaRPr lang="en-US" sz="2300" dirty="0">
              <a:latin typeface="Abadi" panose="020B0604020104020204" pitchFamily="34" charset="0"/>
            </a:endParaRPr>
          </a:p>
        </p:txBody>
      </p:sp>
      <p:sp>
        <p:nvSpPr>
          <p:cNvPr id="4" name="Text 2">
            <a:extLst>
              <a:ext uri="{FF2B5EF4-FFF2-40B4-BE49-F238E27FC236}">
                <a16:creationId xmlns:a16="http://schemas.microsoft.com/office/drawing/2014/main" id="{A9FE9AC2-882B-AA7A-15C8-121EF121FFB3}"/>
              </a:ext>
            </a:extLst>
          </p:cNvPr>
          <p:cNvSpPr/>
          <p:nvPr/>
        </p:nvSpPr>
        <p:spPr>
          <a:xfrm>
            <a:off x="793790" y="396430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badi" panose="020B0604020104020204" pitchFamily="34" charset="0"/>
                <a:ea typeface="Inter" pitchFamily="34" charset="-122"/>
                <a:cs typeface="Inter" pitchFamily="34" charset="-120"/>
              </a:rPr>
              <a:t>Đăng ký/Đăng nhập người dùng và quản trị viên</a:t>
            </a:r>
            <a:endParaRPr lang="en-US" sz="1750" dirty="0">
              <a:latin typeface="Abadi" panose="020B0604020104020204" pitchFamily="34" charset="0"/>
            </a:endParaRPr>
          </a:p>
        </p:txBody>
      </p:sp>
      <p:sp>
        <p:nvSpPr>
          <p:cNvPr id="5" name="Text 3">
            <a:extLst>
              <a:ext uri="{FF2B5EF4-FFF2-40B4-BE49-F238E27FC236}">
                <a16:creationId xmlns:a16="http://schemas.microsoft.com/office/drawing/2014/main" id="{95EFC082-AA5E-80D2-713B-A75C4F190F5F}"/>
              </a:ext>
            </a:extLst>
          </p:cNvPr>
          <p:cNvSpPr/>
          <p:nvPr/>
        </p:nvSpPr>
        <p:spPr>
          <a:xfrm>
            <a:off x="793790" y="440650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badi" panose="020B0604020104020204" pitchFamily="34" charset="0"/>
                <a:ea typeface="Inter" pitchFamily="34" charset="-122"/>
                <a:cs typeface="Inter" pitchFamily="34" charset="-120"/>
              </a:rPr>
              <a:t>Đặt hàng, thanh toán, theo dõi đơn hàng</a:t>
            </a:r>
            <a:endParaRPr lang="en-US" sz="1750" dirty="0">
              <a:latin typeface="Abadi" panose="020B0604020104020204" pitchFamily="34" charset="0"/>
            </a:endParaRPr>
          </a:p>
        </p:txBody>
      </p:sp>
      <p:sp>
        <p:nvSpPr>
          <p:cNvPr id="6" name="Text 4">
            <a:extLst>
              <a:ext uri="{FF2B5EF4-FFF2-40B4-BE49-F238E27FC236}">
                <a16:creationId xmlns:a16="http://schemas.microsoft.com/office/drawing/2014/main" id="{FE449420-C5E9-B942-866A-9C0D7B7E9543}"/>
              </a:ext>
            </a:extLst>
          </p:cNvPr>
          <p:cNvSpPr/>
          <p:nvPr/>
        </p:nvSpPr>
        <p:spPr>
          <a:xfrm>
            <a:off x="793790" y="484870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badi" panose="020B0604020104020204" pitchFamily="34" charset="0"/>
                <a:ea typeface="Inter" pitchFamily="34" charset="-122"/>
                <a:cs typeface="Inter" pitchFamily="34" charset="-120"/>
              </a:rPr>
              <a:t>Quản lý sản phẩm, kho, hóa đơn</a:t>
            </a:r>
            <a:endParaRPr lang="en-US" sz="1750" dirty="0">
              <a:latin typeface="Abadi" panose="020B0604020104020204" pitchFamily="34" charset="0"/>
            </a:endParaRPr>
          </a:p>
        </p:txBody>
      </p:sp>
      <p:sp>
        <p:nvSpPr>
          <p:cNvPr id="7" name="Text 5">
            <a:extLst>
              <a:ext uri="{FF2B5EF4-FFF2-40B4-BE49-F238E27FC236}">
                <a16:creationId xmlns:a16="http://schemas.microsoft.com/office/drawing/2014/main" id="{2AAF6A2A-A2AC-62E7-6AA1-8982E007AB27}"/>
              </a:ext>
            </a:extLst>
          </p:cNvPr>
          <p:cNvSpPr/>
          <p:nvPr/>
        </p:nvSpPr>
        <p:spPr>
          <a:xfrm>
            <a:off x="793790" y="529089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badi" panose="020B0604020104020204" pitchFamily="34" charset="0"/>
                <a:ea typeface="Inter" pitchFamily="34" charset="-122"/>
                <a:cs typeface="Inter" pitchFamily="34" charset="-120"/>
              </a:rPr>
              <a:t>Chương trình khuyến mãi, bảo hành sản phẩm</a:t>
            </a:r>
            <a:endParaRPr lang="en-US" sz="1750" dirty="0">
              <a:latin typeface="Abadi" panose="020B0604020104020204" pitchFamily="34" charset="0"/>
            </a:endParaRPr>
          </a:p>
        </p:txBody>
      </p:sp>
      <p:sp>
        <p:nvSpPr>
          <p:cNvPr id="8" name="Text 6">
            <a:extLst>
              <a:ext uri="{FF2B5EF4-FFF2-40B4-BE49-F238E27FC236}">
                <a16:creationId xmlns:a16="http://schemas.microsoft.com/office/drawing/2014/main" id="{B365A030-3463-D15C-FF8D-9668C610603E}"/>
              </a:ext>
            </a:extLst>
          </p:cNvPr>
          <p:cNvSpPr/>
          <p:nvPr/>
        </p:nvSpPr>
        <p:spPr>
          <a:xfrm>
            <a:off x="793790" y="573309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badi" panose="020B0604020104020204" pitchFamily="34" charset="0"/>
                <a:ea typeface="Inter" pitchFamily="34" charset="-122"/>
                <a:cs typeface="Inter" pitchFamily="34" charset="-120"/>
              </a:rPr>
              <a:t>Kiểm tra giao diện trên các trình duyệt phổ biến</a:t>
            </a:r>
            <a:endParaRPr lang="en-US" sz="1750" dirty="0">
              <a:latin typeface="Abadi" panose="020B0604020104020204" pitchFamily="34" charset="0"/>
            </a:endParaRPr>
          </a:p>
        </p:txBody>
      </p:sp>
      <p:sp>
        <p:nvSpPr>
          <p:cNvPr id="9" name="Text 7">
            <a:extLst>
              <a:ext uri="{FF2B5EF4-FFF2-40B4-BE49-F238E27FC236}">
                <a16:creationId xmlns:a16="http://schemas.microsoft.com/office/drawing/2014/main" id="{2834AB11-F2DB-7BD3-8C8D-8BF4608D146C}"/>
              </a:ext>
            </a:extLst>
          </p:cNvPr>
          <p:cNvSpPr/>
          <p:nvPr/>
        </p:nvSpPr>
        <p:spPr>
          <a:xfrm>
            <a:off x="7599521" y="336542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Loại Trừ Phạm Vi</a:t>
            </a:r>
            <a:endParaRPr lang="en-US" sz="2300" dirty="0">
              <a:latin typeface="Abadi" panose="020B0604020104020204" pitchFamily="34" charset="0"/>
            </a:endParaRPr>
          </a:p>
        </p:txBody>
      </p:sp>
      <p:sp>
        <p:nvSpPr>
          <p:cNvPr id="10" name="Text 8">
            <a:extLst>
              <a:ext uri="{FF2B5EF4-FFF2-40B4-BE49-F238E27FC236}">
                <a16:creationId xmlns:a16="http://schemas.microsoft.com/office/drawing/2014/main" id="{8C3AC407-D521-9605-C420-BDCC060A2FCE}"/>
              </a:ext>
            </a:extLst>
          </p:cNvPr>
          <p:cNvSpPr/>
          <p:nvPr/>
        </p:nvSpPr>
        <p:spPr>
          <a:xfrm>
            <a:off x="7599521" y="3964305"/>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Abadi" panose="020B0604020104020204" pitchFamily="34" charset="0"/>
                <a:ea typeface="Inter" pitchFamily="34" charset="-122"/>
                <a:cs typeface="Inter" pitchFamily="34" charset="-120"/>
              </a:rPr>
              <a:t>Kiểm tra bảo mật chuyên sâu, khai thác lỗ hổng nâng cao</a:t>
            </a:r>
            <a:endParaRPr lang="en-US" sz="1750" dirty="0">
              <a:latin typeface="Abadi" panose="020B0604020104020204" pitchFamily="34" charset="0"/>
            </a:endParaRPr>
          </a:p>
        </p:txBody>
      </p:sp>
      <p:sp>
        <p:nvSpPr>
          <p:cNvPr id="11" name="Text 9">
            <a:extLst>
              <a:ext uri="{FF2B5EF4-FFF2-40B4-BE49-F238E27FC236}">
                <a16:creationId xmlns:a16="http://schemas.microsoft.com/office/drawing/2014/main" id="{91E95696-4F7B-0A18-3ACB-24BABBE2B4E2}"/>
              </a:ext>
            </a:extLst>
          </p:cNvPr>
          <p:cNvSpPr/>
          <p:nvPr/>
        </p:nvSpPr>
        <p:spPr>
          <a:xfrm>
            <a:off x="7599521" y="476940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Abadi" panose="020B0604020104020204" pitchFamily="34" charset="0"/>
                <a:ea typeface="Inter" pitchFamily="34" charset="-122"/>
                <a:cs typeface="Inter" pitchFamily="34" charset="-120"/>
              </a:rPr>
              <a:t>Kiểm tra hệ thống thanh toán thực tế, chỉ dùng môi trường mô phỏng</a:t>
            </a:r>
            <a:endParaRPr lang="en-US" sz="1750" dirty="0">
              <a:latin typeface="Abadi" panose="020B0604020104020204" pitchFamily="34" charset="0"/>
            </a:endParaRPr>
          </a:p>
        </p:txBody>
      </p:sp>
    </p:spTree>
    <p:extLst>
      <p:ext uri="{BB962C8B-B14F-4D97-AF65-F5344CB8AC3E}">
        <p14:creationId xmlns:p14="http://schemas.microsoft.com/office/powerpoint/2010/main" val="2900266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95281"/>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Đặc tả Yêu cầu và Giải pháp Hệ thống Quản lý Bán hàng</a:t>
            </a:r>
            <a:endParaRPr lang="en-US" sz="4650" dirty="0"/>
          </a:p>
        </p:txBody>
      </p:sp>
      <p:sp>
        <p:nvSpPr>
          <p:cNvPr id="4" name="Text 1"/>
          <p:cNvSpPr/>
          <p:nvPr/>
        </p:nvSpPr>
        <p:spPr>
          <a:xfrm>
            <a:off x="6280190" y="3123962"/>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Hệ thống quản lý bán hàng bao gồm các chức năng quản lý tài khoản khách hàng, danh mục sản phẩm, xử lý đơn hàng, nhập hàng, kho, thống kê và gửi email khách hàng. Ngoài ra, hệ thống còn có các yêu cầu phi chức năng về hiệu năng, bảo mật, khả năng mở rộng, độ tin cậy và bảo trì.</a:t>
            </a:r>
            <a:endParaRPr lang="en-US" sz="1750" dirty="0"/>
          </a:p>
        </p:txBody>
      </p:sp>
      <p:sp>
        <p:nvSpPr>
          <p:cNvPr id="5" name="Text 2"/>
          <p:cNvSpPr/>
          <p:nvPr/>
        </p:nvSpPr>
        <p:spPr>
          <a:xfrm>
            <a:off x="6280190" y="519362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Giải pháp đề xuất sử dụng công nghệ Java, ReactJS, Microsoft SQL Server và các thư viện hỗ trợ để đảm bảo hiệu quả và dễ dàng mở rộng trong tương lai.</a:t>
            </a:r>
            <a:endParaRPr lang="en-US" sz="1750" dirty="0"/>
          </a:p>
        </p:txBody>
      </p:sp>
    </p:spTree>
    <p:extLst>
      <p:ext uri="{BB962C8B-B14F-4D97-AF65-F5344CB8AC3E}">
        <p14:creationId xmlns:p14="http://schemas.microsoft.com/office/powerpoint/2010/main" val="15514672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3BA3B8C-3139-16FD-44AD-54C5308704A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2E1FC76-039E-149D-1D61-C296E1B3B4AA}"/>
              </a:ext>
            </a:extLst>
          </p:cNvPr>
          <p:cNvPicPr>
            <a:picLocks noChangeAspect="1"/>
          </p:cNvPicPr>
          <p:nvPr/>
        </p:nvPicPr>
        <p:blipFill>
          <a:blip r:embed="rId3"/>
          <a:stretch>
            <a:fillRect/>
          </a:stretch>
        </p:blipFill>
        <p:spPr>
          <a:xfrm>
            <a:off x="0" y="0"/>
            <a:ext cx="14630400" cy="2835235"/>
          </a:xfrm>
          <a:prstGeom prst="rect">
            <a:avLst/>
          </a:prstGeom>
        </p:spPr>
      </p:pic>
      <p:sp>
        <p:nvSpPr>
          <p:cNvPr id="3" name="Text 0">
            <a:extLst>
              <a:ext uri="{FF2B5EF4-FFF2-40B4-BE49-F238E27FC236}">
                <a16:creationId xmlns:a16="http://schemas.microsoft.com/office/drawing/2014/main" id="{EA674808-511D-3992-F8F6-C426D4E629DE}"/>
              </a:ext>
            </a:extLst>
          </p:cNvPr>
          <p:cNvSpPr/>
          <p:nvPr/>
        </p:nvSpPr>
        <p:spPr>
          <a:xfrm>
            <a:off x="793790" y="3785354"/>
            <a:ext cx="8686205"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Tổng Kết và Hướng Đi Tiếp Theo</a:t>
            </a:r>
            <a:endParaRPr lang="en-US" sz="4650" dirty="0">
              <a:latin typeface="Abadi" panose="020B0604020104020204" pitchFamily="34" charset="0"/>
            </a:endParaRPr>
          </a:p>
        </p:txBody>
      </p:sp>
      <p:sp>
        <p:nvSpPr>
          <p:cNvPr id="4" name="Shape 1">
            <a:extLst>
              <a:ext uri="{FF2B5EF4-FFF2-40B4-BE49-F238E27FC236}">
                <a16:creationId xmlns:a16="http://schemas.microsoft.com/office/drawing/2014/main" id="{E994E32D-E11B-EAB0-DC9E-50421F8527DC}"/>
              </a:ext>
            </a:extLst>
          </p:cNvPr>
          <p:cNvSpPr/>
          <p:nvPr/>
        </p:nvSpPr>
        <p:spPr>
          <a:xfrm>
            <a:off x="793790" y="4869775"/>
            <a:ext cx="510302" cy="510302"/>
          </a:xfrm>
          <a:prstGeom prst="roundRect">
            <a:avLst>
              <a:gd name="adj" fmla="val 18669"/>
            </a:avLst>
          </a:prstGeom>
          <a:solidFill>
            <a:srgbClr val="CCEEFF"/>
          </a:solidFill>
          <a:ln w="7620">
            <a:solidFill>
              <a:srgbClr val="B2D4E5"/>
            </a:solidFill>
            <a:prstDash val="solid"/>
          </a:ln>
        </p:spPr>
        <p:txBody>
          <a:bodyPr/>
          <a:lstStyle/>
          <a:p>
            <a:endParaRPr lang="en-US">
              <a:latin typeface="Abadi" panose="020B0604020104020204" pitchFamily="34" charset="0"/>
            </a:endParaRPr>
          </a:p>
        </p:txBody>
      </p:sp>
      <p:sp>
        <p:nvSpPr>
          <p:cNvPr id="5" name="Text 2">
            <a:extLst>
              <a:ext uri="{FF2B5EF4-FFF2-40B4-BE49-F238E27FC236}">
                <a16:creationId xmlns:a16="http://schemas.microsoft.com/office/drawing/2014/main" id="{8CF6B170-F742-2416-CAB9-13D845E9C862}"/>
              </a:ext>
            </a:extLst>
          </p:cNvPr>
          <p:cNvSpPr/>
          <p:nvPr/>
        </p:nvSpPr>
        <p:spPr>
          <a:xfrm>
            <a:off x="870347" y="4901684"/>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Abadi" panose="020B0604020104020204" pitchFamily="34" charset="0"/>
                <a:ea typeface="Petrona Bold" pitchFamily="34" charset="-122"/>
                <a:cs typeface="Petrona Bold" pitchFamily="34" charset="-120"/>
              </a:rPr>
              <a:t>1</a:t>
            </a:r>
            <a:endParaRPr lang="en-US" sz="2800" dirty="0">
              <a:latin typeface="Abadi" panose="020B0604020104020204" pitchFamily="34" charset="0"/>
            </a:endParaRPr>
          </a:p>
        </p:txBody>
      </p:sp>
      <p:sp>
        <p:nvSpPr>
          <p:cNvPr id="6" name="Text 3">
            <a:extLst>
              <a:ext uri="{FF2B5EF4-FFF2-40B4-BE49-F238E27FC236}">
                <a16:creationId xmlns:a16="http://schemas.microsoft.com/office/drawing/2014/main" id="{99193B4A-A15E-8C03-E57C-C21F08D231D6}"/>
              </a:ext>
            </a:extLst>
          </p:cNvPr>
          <p:cNvSpPr/>
          <p:nvPr/>
        </p:nvSpPr>
        <p:spPr>
          <a:xfrm>
            <a:off x="1530906" y="4947642"/>
            <a:ext cx="3421499"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Đảm Bảo Chất Lượng Toàn Diện</a:t>
            </a:r>
            <a:endParaRPr lang="en-US" sz="2300" dirty="0">
              <a:latin typeface="Abadi" panose="020B0604020104020204" pitchFamily="34" charset="0"/>
            </a:endParaRPr>
          </a:p>
        </p:txBody>
      </p:sp>
      <p:sp>
        <p:nvSpPr>
          <p:cNvPr id="7" name="Text 4">
            <a:extLst>
              <a:ext uri="{FF2B5EF4-FFF2-40B4-BE49-F238E27FC236}">
                <a16:creationId xmlns:a16="http://schemas.microsoft.com/office/drawing/2014/main" id="{206D792B-F2A0-B602-58B6-2927BA51CC17}"/>
              </a:ext>
            </a:extLst>
          </p:cNvPr>
          <p:cNvSpPr/>
          <p:nvPr/>
        </p:nvSpPr>
        <p:spPr>
          <a:xfrm>
            <a:off x="1530906" y="5827871"/>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Abadi" panose="020B0604020104020204" pitchFamily="34" charset="0"/>
                <a:ea typeface="Inter" pitchFamily="34" charset="-122"/>
                <a:cs typeface="Inter" pitchFamily="34" charset="-120"/>
              </a:rPr>
              <a:t>Thực hiện kiểm thử chức năng, giao diện, hiệu suất và bảo mật để </a:t>
            </a:r>
            <a:r>
              <a:rPr lang="en-US" sz="1750" dirty="0" err="1">
                <a:solidFill>
                  <a:srgbClr val="272525"/>
                </a:solidFill>
                <a:latin typeface="Abadi" panose="020B0604020104020204" pitchFamily="34" charset="0"/>
                <a:ea typeface="Inter" pitchFamily="34" charset="-122"/>
                <a:cs typeface="Inter" pitchFamily="34" charset="-120"/>
              </a:rPr>
              <a:t>đảm</a:t>
            </a:r>
            <a:r>
              <a:rPr lang="en-US" sz="1750" dirty="0">
                <a:solidFill>
                  <a:srgbClr val="272525"/>
                </a:solidFill>
                <a:latin typeface="Abadi" panose="020B0604020104020204" pitchFamily="34" charset="0"/>
                <a:ea typeface="Inter" pitchFamily="34" charset="-122"/>
                <a:cs typeface="Inter" pitchFamily="34" charset="-120"/>
              </a:rPr>
              <a:t> </a:t>
            </a:r>
            <a:r>
              <a:rPr lang="vi-VN" sz="1750" dirty="0">
                <a:solidFill>
                  <a:srgbClr val="272525"/>
                </a:solidFill>
                <a:latin typeface="Abadi" panose="020B0604020104020204" pitchFamily="34" charset="0"/>
                <a:ea typeface="Inter" pitchFamily="34" charset="-122"/>
                <a:cs typeface="Inter" pitchFamily="34" charset="-120"/>
              </a:rPr>
              <a:t>bảo.</a:t>
            </a:r>
            <a:r>
              <a:rPr lang="en-US" sz="1750" dirty="0">
                <a:solidFill>
                  <a:srgbClr val="272525"/>
                </a:solidFill>
                <a:latin typeface="Abadi" panose="020B0604020104020204" pitchFamily="34" charset="0"/>
                <a:ea typeface="Inter" pitchFamily="34" charset="-122"/>
                <a:cs typeface="Inter" pitchFamily="34" charset="-120"/>
              </a:rPr>
              <a:t> </a:t>
            </a:r>
            <a:r>
              <a:rPr lang="vi-VN" sz="1750" dirty="0" err="1">
                <a:solidFill>
                  <a:srgbClr val="272525"/>
                </a:solidFill>
                <a:latin typeface="Abadi" panose="020B0604020104020204" pitchFamily="34" charset="0"/>
                <a:ea typeface="Inter" pitchFamily="34" charset="-122"/>
                <a:cs typeface="Inter" pitchFamily="34" charset="-120"/>
              </a:rPr>
              <a:t>App</a:t>
            </a:r>
            <a:r>
              <a:rPr lang="en-US" sz="1750" dirty="0">
                <a:solidFill>
                  <a:srgbClr val="272525"/>
                </a:solidFill>
                <a:latin typeface="Abadi" panose="020B0604020104020204" pitchFamily="34" charset="0"/>
                <a:ea typeface="Inter" pitchFamily="34" charset="-122"/>
                <a:cs typeface="Inter" pitchFamily="34" charset="-120"/>
              </a:rPr>
              <a:t> hoạt động ổn định và an toàn.</a:t>
            </a:r>
            <a:endParaRPr lang="en-US" sz="1750" dirty="0">
              <a:latin typeface="Abadi" panose="020B0604020104020204" pitchFamily="34" charset="0"/>
            </a:endParaRPr>
          </a:p>
        </p:txBody>
      </p:sp>
      <p:sp>
        <p:nvSpPr>
          <p:cNvPr id="8" name="Shape 5">
            <a:extLst>
              <a:ext uri="{FF2B5EF4-FFF2-40B4-BE49-F238E27FC236}">
                <a16:creationId xmlns:a16="http://schemas.microsoft.com/office/drawing/2014/main" id="{0B255F42-C1FC-4D9A-979D-B7879ED616BE}"/>
              </a:ext>
            </a:extLst>
          </p:cNvPr>
          <p:cNvSpPr/>
          <p:nvPr/>
        </p:nvSpPr>
        <p:spPr>
          <a:xfrm>
            <a:off x="5235893" y="4869775"/>
            <a:ext cx="510302" cy="510302"/>
          </a:xfrm>
          <a:prstGeom prst="roundRect">
            <a:avLst>
              <a:gd name="adj" fmla="val 18669"/>
            </a:avLst>
          </a:prstGeom>
          <a:solidFill>
            <a:srgbClr val="CCEEFF"/>
          </a:solidFill>
          <a:ln w="7620">
            <a:solidFill>
              <a:srgbClr val="B2D4E5"/>
            </a:solidFill>
            <a:prstDash val="solid"/>
          </a:ln>
        </p:spPr>
        <p:txBody>
          <a:bodyPr/>
          <a:lstStyle/>
          <a:p>
            <a:endParaRPr lang="en-US">
              <a:latin typeface="Abadi" panose="020B0604020104020204" pitchFamily="34" charset="0"/>
            </a:endParaRPr>
          </a:p>
        </p:txBody>
      </p:sp>
      <p:sp>
        <p:nvSpPr>
          <p:cNvPr id="9" name="Text 6">
            <a:extLst>
              <a:ext uri="{FF2B5EF4-FFF2-40B4-BE49-F238E27FC236}">
                <a16:creationId xmlns:a16="http://schemas.microsoft.com/office/drawing/2014/main" id="{EAB54E24-2013-D370-13FD-9467EE62C936}"/>
              </a:ext>
            </a:extLst>
          </p:cNvPr>
          <p:cNvSpPr/>
          <p:nvPr/>
        </p:nvSpPr>
        <p:spPr>
          <a:xfrm>
            <a:off x="5312450" y="4901684"/>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Abadi" panose="020B0604020104020204" pitchFamily="34" charset="0"/>
                <a:ea typeface="Petrona Bold" pitchFamily="34" charset="-122"/>
                <a:cs typeface="Petrona Bold" pitchFamily="34" charset="-120"/>
              </a:rPr>
              <a:t>2</a:t>
            </a:r>
            <a:endParaRPr lang="en-US" sz="2800" dirty="0">
              <a:latin typeface="Abadi" panose="020B0604020104020204" pitchFamily="34" charset="0"/>
            </a:endParaRPr>
          </a:p>
        </p:txBody>
      </p:sp>
      <p:sp>
        <p:nvSpPr>
          <p:cNvPr id="10" name="Text 7">
            <a:extLst>
              <a:ext uri="{FF2B5EF4-FFF2-40B4-BE49-F238E27FC236}">
                <a16:creationId xmlns:a16="http://schemas.microsoft.com/office/drawing/2014/main" id="{802B33DC-E45F-20CF-4EC7-22841E5A4EA3}"/>
              </a:ext>
            </a:extLst>
          </p:cNvPr>
          <p:cNvSpPr/>
          <p:nvPr/>
        </p:nvSpPr>
        <p:spPr>
          <a:xfrm>
            <a:off x="5973008" y="494764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Giảm Thiểu Rủi Ro</a:t>
            </a:r>
            <a:endParaRPr lang="en-US" sz="2300" dirty="0">
              <a:latin typeface="Abadi" panose="020B0604020104020204" pitchFamily="34" charset="0"/>
            </a:endParaRPr>
          </a:p>
        </p:txBody>
      </p:sp>
      <p:sp>
        <p:nvSpPr>
          <p:cNvPr id="11" name="Text 8">
            <a:extLst>
              <a:ext uri="{FF2B5EF4-FFF2-40B4-BE49-F238E27FC236}">
                <a16:creationId xmlns:a16="http://schemas.microsoft.com/office/drawing/2014/main" id="{9A300B47-23F7-99B9-E075-3ADAB7E23A6B}"/>
              </a:ext>
            </a:extLst>
          </p:cNvPr>
          <p:cNvSpPr/>
          <p:nvPr/>
        </p:nvSpPr>
        <p:spPr>
          <a:xfrm>
            <a:off x="5973008" y="5455801"/>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Abadi" panose="020B0604020104020204" pitchFamily="34" charset="0"/>
                <a:ea typeface="Inter" pitchFamily="34" charset="-122"/>
                <a:cs typeface="Inter" pitchFamily="34" charset="-120"/>
              </a:rPr>
              <a:t>Áp dụng kiểm tra đa trình duyệt, thiết kế đáp ứng và kiểm thử hồi quy để hạn chế lỗi và tăng trải nghiệm người dùng.</a:t>
            </a:r>
            <a:endParaRPr lang="en-US" sz="1750" dirty="0">
              <a:latin typeface="Abadi" panose="020B0604020104020204" pitchFamily="34" charset="0"/>
            </a:endParaRPr>
          </a:p>
        </p:txBody>
      </p:sp>
      <p:sp>
        <p:nvSpPr>
          <p:cNvPr id="24" name="Shape 9">
            <a:extLst>
              <a:ext uri="{FF2B5EF4-FFF2-40B4-BE49-F238E27FC236}">
                <a16:creationId xmlns:a16="http://schemas.microsoft.com/office/drawing/2014/main" id="{C2609230-86A0-C56D-DEAB-171B1037815B}"/>
              </a:ext>
            </a:extLst>
          </p:cNvPr>
          <p:cNvSpPr/>
          <p:nvPr/>
        </p:nvSpPr>
        <p:spPr>
          <a:xfrm>
            <a:off x="9677995" y="4869775"/>
            <a:ext cx="510302" cy="510302"/>
          </a:xfrm>
          <a:prstGeom prst="roundRect">
            <a:avLst>
              <a:gd name="adj" fmla="val 18669"/>
            </a:avLst>
          </a:prstGeom>
          <a:solidFill>
            <a:srgbClr val="CCEEFF"/>
          </a:solidFill>
          <a:ln w="7620">
            <a:solidFill>
              <a:srgbClr val="B2D4E5"/>
            </a:solidFill>
            <a:prstDash val="solid"/>
          </a:ln>
        </p:spPr>
        <p:txBody>
          <a:bodyPr/>
          <a:lstStyle/>
          <a:p>
            <a:endParaRPr lang="en-US">
              <a:latin typeface="Abadi" panose="020B0604020104020204" pitchFamily="34" charset="0"/>
            </a:endParaRPr>
          </a:p>
        </p:txBody>
      </p:sp>
      <p:sp>
        <p:nvSpPr>
          <p:cNvPr id="25" name="Text 10">
            <a:extLst>
              <a:ext uri="{FF2B5EF4-FFF2-40B4-BE49-F238E27FC236}">
                <a16:creationId xmlns:a16="http://schemas.microsoft.com/office/drawing/2014/main" id="{9599AA77-1154-7518-5C85-20851F3874D8}"/>
              </a:ext>
            </a:extLst>
          </p:cNvPr>
          <p:cNvSpPr/>
          <p:nvPr/>
        </p:nvSpPr>
        <p:spPr>
          <a:xfrm>
            <a:off x="9754552" y="4901684"/>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Abadi" panose="020B0604020104020204" pitchFamily="34" charset="0"/>
                <a:ea typeface="Petrona Bold" pitchFamily="34" charset="-122"/>
                <a:cs typeface="Petrona Bold" pitchFamily="34" charset="-120"/>
              </a:rPr>
              <a:t>3</a:t>
            </a:r>
            <a:endParaRPr lang="en-US" sz="2800" dirty="0">
              <a:latin typeface="Abadi" panose="020B0604020104020204" pitchFamily="34" charset="0"/>
            </a:endParaRPr>
          </a:p>
        </p:txBody>
      </p:sp>
      <p:sp>
        <p:nvSpPr>
          <p:cNvPr id="26" name="Text 11">
            <a:extLst>
              <a:ext uri="{FF2B5EF4-FFF2-40B4-BE49-F238E27FC236}">
                <a16:creationId xmlns:a16="http://schemas.microsoft.com/office/drawing/2014/main" id="{890E22A5-369F-3D8B-2CCE-1DA13057A25C}"/>
              </a:ext>
            </a:extLst>
          </p:cNvPr>
          <p:cNvSpPr/>
          <p:nvPr/>
        </p:nvSpPr>
        <p:spPr>
          <a:xfrm>
            <a:off x="10415111" y="494764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Tiếp Tục Cải Tiến</a:t>
            </a:r>
            <a:endParaRPr lang="en-US" sz="2300" dirty="0">
              <a:latin typeface="Abadi" panose="020B0604020104020204" pitchFamily="34" charset="0"/>
            </a:endParaRPr>
          </a:p>
        </p:txBody>
      </p:sp>
      <p:sp>
        <p:nvSpPr>
          <p:cNvPr id="27" name="Text 12">
            <a:extLst>
              <a:ext uri="{FF2B5EF4-FFF2-40B4-BE49-F238E27FC236}">
                <a16:creationId xmlns:a16="http://schemas.microsoft.com/office/drawing/2014/main" id="{634AA646-D9EA-DC12-6E5D-C95B2C8E9C57}"/>
              </a:ext>
            </a:extLst>
          </p:cNvPr>
          <p:cNvSpPr/>
          <p:nvPr/>
        </p:nvSpPr>
        <p:spPr>
          <a:xfrm>
            <a:off x="10415111" y="5455801"/>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Abadi" panose="020B0604020104020204" pitchFamily="34" charset="0"/>
                <a:ea typeface="Inter" pitchFamily="34" charset="-122"/>
                <a:cs typeface="Inter" pitchFamily="34" charset="-120"/>
              </a:rPr>
              <a:t>Theo dõi kết quả thử nghiệm, sửa lỗi và cập nhật kế hoạch để hoàn thiện sản phẩm trước khi ra mắt chính thức.</a:t>
            </a:r>
            <a:endParaRPr lang="en-US" sz="1750" dirty="0">
              <a:latin typeface="Abadi" panose="020B0604020104020204" pitchFamily="34" charset="0"/>
            </a:endParaRPr>
          </a:p>
        </p:txBody>
      </p:sp>
    </p:spTree>
    <p:extLst>
      <p:ext uri="{BB962C8B-B14F-4D97-AF65-F5344CB8AC3E}">
        <p14:creationId xmlns:p14="http://schemas.microsoft.com/office/powerpoint/2010/main" val="11874493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D0758D-0A6E-10B9-16AA-05F857081441}"/>
            </a:ext>
          </a:extLst>
        </p:cNvPr>
        <p:cNvGrpSpPr/>
        <p:nvPr/>
      </p:nvGrpSpPr>
      <p:grpSpPr>
        <a:xfrm>
          <a:off x="0" y="0"/>
          <a:ext cx="0" cy="0"/>
          <a:chOff x="0" y="0"/>
          <a:chExt cx="0" cy="0"/>
        </a:xfrm>
      </p:grpSpPr>
      <p:sp>
        <p:nvSpPr>
          <p:cNvPr id="10" name="Text 0">
            <a:extLst>
              <a:ext uri="{FF2B5EF4-FFF2-40B4-BE49-F238E27FC236}">
                <a16:creationId xmlns:a16="http://schemas.microsoft.com/office/drawing/2014/main" id="{963D33B9-5273-CC1D-1E4D-C208BA1BDD55}"/>
              </a:ext>
            </a:extLst>
          </p:cNvPr>
          <p:cNvSpPr/>
          <p:nvPr/>
        </p:nvSpPr>
        <p:spPr>
          <a:xfrm>
            <a:off x="2135458" y="400734"/>
            <a:ext cx="10359483" cy="844107"/>
          </a:xfrm>
          <a:prstGeom prst="rect">
            <a:avLst/>
          </a:prstGeom>
          <a:noFill/>
          <a:ln/>
        </p:spPr>
        <p:txBody>
          <a:bodyPr wrap="square" lIns="0" tIns="0" rIns="0" bIns="0" rtlCol="0" anchor="t"/>
          <a:lstStyle/>
          <a:p>
            <a:pPr marL="0" indent="0" algn="ctr">
              <a:lnSpc>
                <a:spcPts val="5850"/>
              </a:lnSpc>
              <a:buNone/>
            </a:pPr>
            <a:r>
              <a:rPr lang="vi-VN" sz="4650" b="1" dirty="0"/>
              <a:t>Kiểm Thử Giao Diện Người Dùng</a:t>
            </a:r>
            <a:endParaRPr lang="en-US" sz="4650" b="1" dirty="0"/>
          </a:p>
        </p:txBody>
      </p:sp>
      <p:pic>
        <p:nvPicPr>
          <p:cNvPr id="11" name="Picture 1">
            <a:extLst>
              <a:ext uri="{FF2B5EF4-FFF2-40B4-BE49-F238E27FC236}">
                <a16:creationId xmlns:a16="http://schemas.microsoft.com/office/drawing/2014/main" id="{4CC7A684-3874-0BD3-C9C3-96DFECD77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441" y="1639662"/>
            <a:ext cx="10359483" cy="2597801"/>
          </a:xfrm>
          <a:prstGeom prst="rect">
            <a:avLst/>
          </a:prstGeom>
          <a:noFill/>
          <a:ln>
            <a:noFill/>
          </a:ln>
        </p:spPr>
      </p:pic>
      <p:pic>
        <p:nvPicPr>
          <p:cNvPr id="12" name="Picture 2">
            <a:extLst>
              <a:ext uri="{FF2B5EF4-FFF2-40B4-BE49-F238E27FC236}">
                <a16:creationId xmlns:a16="http://schemas.microsoft.com/office/drawing/2014/main" id="{99AEC683-28AB-3B92-1FFD-630231676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441" y="4865046"/>
            <a:ext cx="10359483" cy="2830563"/>
          </a:xfrm>
          <a:prstGeom prst="rect">
            <a:avLst/>
          </a:prstGeom>
          <a:noFill/>
          <a:ln>
            <a:noFill/>
          </a:ln>
        </p:spPr>
      </p:pic>
      <p:sp>
        <p:nvSpPr>
          <p:cNvPr id="14" name="Hộp Văn bản 13">
            <a:extLst>
              <a:ext uri="{FF2B5EF4-FFF2-40B4-BE49-F238E27FC236}">
                <a16:creationId xmlns:a16="http://schemas.microsoft.com/office/drawing/2014/main" id="{F87C789C-4235-8E93-BD9B-8EB2AE4D7FC0}"/>
              </a:ext>
            </a:extLst>
          </p:cNvPr>
          <p:cNvSpPr txBox="1"/>
          <p:nvPr/>
        </p:nvSpPr>
        <p:spPr>
          <a:xfrm>
            <a:off x="925551" y="1189300"/>
            <a:ext cx="7315200" cy="461665"/>
          </a:xfrm>
          <a:prstGeom prst="rect">
            <a:avLst/>
          </a:prstGeom>
          <a:noFill/>
        </p:spPr>
        <p:txBody>
          <a:bodyPr wrap="square">
            <a:spAutoFit/>
          </a:bodyPr>
          <a:lstStyle/>
          <a:p>
            <a:r>
              <a:rPr lang="en-US" sz="2400" kern="100" dirty="0" err="1">
                <a:solidFill>
                  <a:srgbClr val="000000"/>
                </a:solidFill>
                <a:effectLst/>
                <a:latin typeface="Abadi" panose="020B0604020104020204" pitchFamily="34" charset="0"/>
                <a:ea typeface="Calibri" panose="020F0502020204030204" pitchFamily="34" charset="0"/>
              </a:rPr>
              <a:t>Chức</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năng</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quản</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lý</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tài</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khoản</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khách</a:t>
            </a:r>
            <a:r>
              <a:rPr lang="en-US" sz="2400" kern="100" dirty="0">
                <a:solidFill>
                  <a:srgbClr val="000000"/>
                </a:solidFill>
                <a:effectLst/>
                <a:latin typeface="Abadi" panose="020B0604020104020204" pitchFamily="34" charset="0"/>
                <a:ea typeface="Calibri" panose="020F0502020204030204" pitchFamily="34" charset="0"/>
              </a:rPr>
              <a:t> </a:t>
            </a:r>
            <a:r>
              <a:rPr lang="vi-VN" sz="2400" kern="100" dirty="0">
                <a:solidFill>
                  <a:srgbClr val="000000"/>
                </a:solidFill>
                <a:effectLst/>
                <a:latin typeface="Times New Roman" panose="02020603050405020304" pitchFamily="18" charset="0"/>
                <a:ea typeface="Calibri" panose="020F0502020204030204" pitchFamily="34" charset="0"/>
              </a:rPr>
              <a:t>hàng</a:t>
            </a:r>
            <a:endParaRPr lang="en-US" sz="2400" dirty="0">
              <a:latin typeface="Abadi" panose="020B0604020104020204" pitchFamily="34" charset="0"/>
            </a:endParaRPr>
          </a:p>
        </p:txBody>
      </p:sp>
      <p:sp>
        <p:nvSpPr>
          <p:cNvPr id="16" name="Hộp Văn bản 15">
            <a:extLst>
              <a:ext uri="{FF2B5EF4-FFF2-40B4-BE49-F238E27FC236}">
                <a16:creationId xmlns:a16="http://schemas.microsoft.com/office/drawing/2014/main" id="{E031BEA3-498E-CE8D-577A-85C54890CE86}"/>
              </a:ext>
            </a:extLst>
          </p:cNvPr>
          <p:cNvSpPr txBox="1"/>
          <p:nvPr/>
        </p:nvSpPr>
        <p:spPr>
          <a:xfrm>
            <a:off x="925551" y="4320422"/>
            <a:ext cx="7315200" cy="461665"/>
          </a:xfrm>
          <a:prstGeom prst="rect">
            <a:avLst/>
          </a:prstGeom>
          <a:noFill/>
        </p:spPr>
        <p:txBody>
          <a:bodyPr wrap="square">
            <a:spAutoFit/>
          </a:bodyPr>
          <a:lstStyle/>
          <a:p>
            <a:r>
              <a:rPr lang="en-US" sz="2400" kern="100" dirty="0" err="1">
                <a:solidFill>
                  <a:srgbClr val="000000"/>
                </a:solidFill>
                <a:effectLst/>
                <a:latin typeface="Abadi" panose="020B0604020104020204" pitchFamily="34" charset="0"/>
                <a:ea typeface="Calibri" panose="020F0502020204030204" pitchFamily="34" charset="0"/>
              </a:rPr>
              <a:t>Chức</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năng</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quản</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lý</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danh</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mục</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và</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sản</a:t>
            </a:r>
            <a:r>
              <a:rPr lang="en-US" sz="2400" kern="100" dirty="0">
                <a:solidFill>
                  <a:srgbClr val="000000"/>
                </a:solidFill>
                <a:effectLst/>
                <a:latin typeface="Abadi" panose="020B0604020104020204" pitchFamily="34" charset="0"/>
                <a:ea typeface="Calibri" panose="020F0502020204030204" pitchFamily="34" charset="0"/>
              </a:rPr>
              <a:t> </a:t>
            </a:r>
            <a:r>
              <a:rPr lang="en-US" sz="2400" kern="100" dirty="0" err="1">
                <a:solidFill>
                  <a:srgbClr val="000000"/>
                </a:solidFill>
                <a:effectLst/>
                <a:latin typeface="Abadi" panose="020B0604020104020204" pitchFamily="34" charset="0"/>
                <a:ea typeface="Calibri" panose="020F0502020204030204" pitchFamily="34" charset="0"/>
              </a:rPr>
              <a:t>phẩm</a:t>
            </a:r>
            <a:endParaRPr lang="en-US" sz="2400" dirty="0">
              <a:latin typeface="Abadi" panose="020B0604020104020204" pitchFamily="34" charset="0"/>
            </a:endParaRPr>
          </a:p>
        </p:txBody>
      </p:sp>
    </p:spTree>
    <p:extLst>
      <p:ext uri="{BB962C8B-B14F-4D97-AF65-F5344CB8AC3E}">
        <p14:creationId xmlns:p14="http://schemas.microsoft.com/office/powerpoint/2010/main" val="547027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223FB7-9ABF-7CEC-3BA6-B83B146B5532}"/>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AEF36B41-EA6D-C92C-D399-D8510397DC05}"/>
              </a:ext>
            </a:extLst>
          </p:cNvPr>
          <p:cNvSpPr txBox="1"/>
          <p:nvPr/>
        </p:nvSpPr>
        <p:spPr>
          <a:xfrm>
            <a:off x="3561815" y="264520"/>
            <a:ext cx="7315200" cy="966740"/>
          </a:xfrm>
          <a:prstGeom prst="rect">
            <a:avLst/>
          </a:prstGeom>
          <a:noFill/>
        </p:spPr>
        <p:txBody>
          <a:bodyPr wrap="square">
            <a:spAutoFit/>
          </a:bodyPr>
          <a:lstStyle/>
          <a:p>
            <a:pPr marL="0" marR="0" algn="ctr">
              <a:lnSpc>
                <a:spcPct val="115000"/>
              </a:lnSpc>
              <a:spcBef>
                <a:spcPts val="800"/>
              </a:spcBef>
              <a:spcAft>
                <a:spcPts val="400"/>
              </a:spcAft>
            </a:pPr>
            <a:r>
              <a:rPr lang="en-US" sz="5400" b="1" kern="100" dirty="0">
                <a:solidFill>
                  <a:srgbClr val="000000"/>
                </a:solidFill>
                <a:effectLst/>
                <a:latin typeface="Arial" panose="020B0604020202020204" pitchFamily="34" charset="0"/>
                <a:ea typeface="DengXian Light" panose="02010600030101010101" pitchFamily="2" charset="-122"/>
                <a:cs typeface="Arial" panose="020B0604020202020204" pitchFamily="34" charset="0"/>
              </a:rPr>
              <a:t>Functional</a:t>
            </a:r>
            <a:r>
              <a:rPr lang="en-US" sz="5400" b="1" kern="100" dirty="0">
                <a:solidFill>
                  <a:srgbClr val="000000"/>
                </a:solidFill>
                <a:effectLst/>
                <a:latin typeface="Arial (Thân)"/>
                <a:ea typeface="DengXian Light" panose="02010600030101010101" pitchFamily="2" charset="-122"/>
                <a:cs typeface="Arial" panose="020B0604020202020204" pitchFamily="34" charset="0"/>
              </a:rPr>
              <a:t> Test</a:t>
            </a:r>
          </a:p>
        </p:txBody>
      </p:sp>
      <p:graphicFrame>
        <p:nvGraphicFramePr>
          <p:cNvPr id="4" name="Bảng 3">
            <a:extLst>
              <a:ext uri="{FF2B5EF4-FFF2-40B4-BE49-F238E27FC236}">
                <a16:creationId xmlns:a16="http://schemas.microsoft.com/office/drawing/2014/main" id="{96EDA311-DF7B-9CEB-2D43-13778D263B2F}"/>
              </a:ext>
            </a:extLst>
          </p:cNvPr>
          <p:cNvGraphicFramePr>
            <a:graphicFrameLocks noGrp="1"/>
          </p:cNvGraphicFramePr>
          <p:nvPr>
            <p:extLst>
              <p:ext uri="{D42A27DB-BD31-4B8C-83A1-F6EECF244321}">
                <p14:modId xmlns:p14="http://schemas.microsoft.com/office/powerpoint/2010/main" val="2442960676"/>
              </p:ext>
            </p:extLst>
          </p:nvPr>
        </p:nvGraphicFramePr>
        <p:xfrm>
          <a:off x="256478" y="2734052"/>
          <a:ext cx="7058721" cy="4332351"/>
        </p:xfrm>
        <a:graphic>
          <a:graphicData uri="http://schemas.openxmlformats.org/drawingml/2006/table">
            <a:tbl>
              <a:tblPr firstRow="1" firstCol="1" bandRow="1">
                <a:tableStyleId>{5C22544A-7EE6-4342-B048-85BDC9FD1C3A}</a:tableStyleId>
              </a:tblPr>
              <a:tblGrid>
                <a:gridCol w="1313971">
                  <a:extLst>
                    <a:ext uri="{9D8B030D-6E8A-4147-A177-3AD203B41FA5}">
                      <a16:colId xmlns:a16="http://schemas.microsoft.com/office/drawing/2014/main" val="2967390620"/>
                    </a:ext>
                  </a:extLst>
                </a:gridCol>
                <a:gridCol w="1500685">
                  <a:extLst>
                    <a:ext uri="{9D8B030D-6E8A-4147-A177-3AD203B41FA5}">
                      <a16:colId xmlns:a16="http://schemas.microsoft.com/office/drawing/2014/main" val="4044911806"/>
                    </a:ext>
                  </a:extLst>
                </a:gridCol>
                <a:gridCol w="2466795">
                  <a:extLst>
                    <a:ext uri="{9D8B030D-6E8A-4147-A177-3AD203B41FA5}">
                      <a16:colId xmlns:a16="http://schemas.microsoft.com/office/drawing/2014/main" val="806470733"/>
                    </a:ext>
                  </a:extLst>
                </a:gridCol>
                <a:gridCol w="1777270">
                  <a:extLst>
                    <a:ext uri="{9D8B030D-6E8A-4147-A177-3AD203B41FA5}">
                      <a16:colId xmlns:a16="http://schemas.microsoft.com/office/drawing/2014/main" val="2479599026"/>
                    </a:ext>
                  </a:extLst>
                </a:gridCol>
              </a:tblGrid>
              <a:tr h="754212">
                <a:tc>
                  <a:txBody>
                    <a:bodyPr/>
                    <a:lstStyle/>
                    <a:p>
                      <a:pPr marL="0" marR="0" algn="ctr" fontAlgn="b">
                        <a:lnSpc>
                          <a:spcPct val="115000"/>
                        </a:lnSpc>
                        <a:spcAft>
                          <a:spcPts val="800"/>
                        </a:spcAft>
                        <a:buNone/>
                      </a:pPr>
                      <a:r>
                        <a:rPr lang="en-US" sz="1800" kern="0" dirty="0">
                          <a:effectLst/>
                        </a:rPr>
                        <a:t>Test Case ID</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
                        <a:lnSpc>
                          <a:spcPct val="115000"/>
                        </a:lnSpc>
                        <a:spcAft>
                          <a:spcPts val="800"/>
                        </a:spcAft>
                        <a:buNone/>
                      </a:pPr>
                      <a:r>
                        <a:rPr lang="en-US" sz="1800" kern="0" dirty="0" err="1">
                          <a:effectLst/>
                        </a:rPr>
                        <a:t>Mô</a:t>
                      </a:r>
                      <a:r>
                        <a:rPr lang="en-US" sz="1800" kern="0" dirty="0">
                          <a:effectLst/>
                        </a:rPr>
                        <a:t> </a:t>
                      </a:r>
                      <a:r>
                        <a:rPr lang="en-US" sz="1800" kern="0" dirty="0" err="1">
                          <a:effectLst/>
                        </a:rPr>
                        <a:t>tả</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
                        <a:lnSpc>
                          <a:spcPct val="115000"/>
                        </a:lnSpc>
                        <a:spcAft>
                          <a:spcPts val="800"/>
                        </a:spcAft>
                        <a:buNone/>
                      </a:pPr>
                      <a:r>
                        <a:rPr lang="en-US" sz="1800" kern="0" dirty="0" err="1">
                          <a:effectLst/>
                        </a:rPr>
                        <a:t>Dữ</a:t>
                      </a:r>
                      <a:r>
                        <a:rPr lang="en-US" sz="1800" kern="0" dirty="0">
                          <a:effectLst/>
                        </a:rPr>
                        <a:t> </a:t>
                      </a:r>
                      <a:r>
                        <a:rPr lang="en-US" sz="1800" kern="0" dirty="0" err="1">
                          <a:effectLst/>
                        </a:rPr>
                        <a:t>liệu</a:t>
                      </a:r>
                      <a:r>
                        <a:rPr lang="en-US" sz="1800" kern="0" dirty="0">
                          <a:effectLst/>
                        </a:rPr>
                        <a:t> </a:t>
                      </a:r>
                      <a:r>
                        <a:rPr lang="en-US" sz="1800" kern="0" dirty="0" err="1">
                          <a:effectLst/>
                        </a:rPr>
                        <a:t>đầu</a:t>
                      </a:r>
                      <a:r>
                        <a:rPr lang="en-US" sz="1800" kern="0" dirty="0">
                          <a:effectLst/>
                        </a:rPr>
                        <a:t> </a:t>
                      </a:r>
                      <a:r>
                        <a:rPr lang="en-US" sz="1800" kern="0" dirty="0" err="1">
                          <a:effectLst/>
                        </a:rPr>
                        <a:t>vào</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
                        <a:lnSpc>
                          <a:spcPct val="115000"/>
                        </a:lnSpc>
                        <a:spcAft>
                          <a:spcPts val="800"/>
                        </a:spcAft>
                        <a:buNone/>
                      </a:pPr>
                      <a:r>
                        <a:rPr lang="en-US" sz="1800" kern="0" dirty="0" err="1">
                          <a:effectLst/>
                        </a:rPr>
                        <a:t>Kết</a:t>
                      </a:r>
                      <a:r>
                        <a:rPr lang="en-US" sz="1800" kern="0" dirty="0">
                          <a:effectLst/>
                        </a:rPr>
                        <a:t> </a:t>
                      </a:r>
                      <a:r>
                        <a:rPr lang="en-US" sz="1800" kern="0" dirty="0" err="1">
                          <a:effectLst/>
                        </a:rPr>
                        <a:t>quả</a:t>
                      </a:r>
                      <a:r>
                        <a:rPr lang="en-US" sz="1800" kern="0" dirty="0">
                          <a:effectLst/>
                        </a:rPr>
                        <a:t> </a:t>
                      </a:r>
                      <a:r>
                        <a:rPr lang="en-US" sz="1800" kern="0" dirty="0" err="1">
                          <a:effectLst/>
                        </a:rPr>
                        <a:t>mong</a:t>
                      </a:r>
                      <a:r>
                        <a:rPr lang="en-US" sz="1800" kern="0" dirty="0">
                          <a:effectLst/>
                        </a:rPr>
                        <a:t> </a:t>
                      </a:r>
                      <a:r>
                        <a:rPr lang="en-US" sz="1800" kern="0" dirty="0" err="1">
                          <a:effectLst/>
                        </a:rPr>
                        <a:t>đợi</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5170456"/>
                  </a:ext>
                </a:extLst>
              </a:tr>
              <a:tr h="1192713">
                <a:tc>
                  <a:txBody>
                    <a:bodyPr/>
                    <a:lstStyle/>
                    <a:p>
                      <a:pPr marL="0" marR="0" algn="ctr" fontAlgn="b">
                        <a:lnSpc>
                          <a:spcPct val="150000"/>
                        </a:lnSpc>
                        <a:spcAft>
                          <a:spcPts val="800"/>
                        </a:spcAft>
                        <a:buNone/>
                      </a:pPr>
                      <a:r>
                        <a:rPr lang="en-US" sz="1800" kern="0" dirty="0">
                          <a:effectLst/>
                        </a:rPr>
                        <a:t>TC-ADM-01</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50000"/>
                        </a:lnSpc>
                        <a:spcAft>
                          <a:spcPts val="800"/>
                        </a:spcAft>
                        <a:buNone/>
                      </a:pPr>
                      <a:r>
                        <a:rPr lang="en-US" sz="1800" kern="0" dirty="0" err="1">
                          <a:effectLst/>
                        </a:rPr>
                        <a:t>Đăng</a:t>
                      </a:r>
                      <a:r>
                        <a:rPr lang="en-US" sz="1800" kern="0" dirty="0">
                          <a:effectLst/>
                        </a:rPr>
                        <a:t> </a:t>
                      </a:r>
                      <a:r>
                        <a:rPr lang="en-US" sz="1800" kern="0" dirty="0" err="1">
                          <a:effectLst/>
                        </a:rPr>
                        <a:t>nhập</a:t>
                      </a:r>
                      <a:r>
                        <a:rPr lang="en-US" sz="1800" kern="0" dirty="0">
                          <a:effectLst/>
                        </a:rPr>
                        <a:t> admin </a:t>
                      </a:r>
                      <a:r>
                        <a:rPr lang="en-US" sz="1800" kern="0" dirty="0" err="1">
                          <a:effectLst/>
                        </a:rPr>
                        <a:t>hợp</a:t>
                      </a:r>
                      <a:r>
                        <a:rPr lang="en-US" sz="1800" kern="0" dirty="0">
                          <a:effectLst/>
                        </a:rPr>
                        <a:t> </a:t>
                      </a:r>
                      <a:r>
                        <a:rPr lang="en-US" sz="1800" kern="0" dirty="0" err="1">
                          <a:effectLst/>
                        </a:rPr>
                        <a:t>lệ</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a:effectLst/>
                        </a:rPr>
                        <a:t>username: admin, pass: 123</a:t>
                      </a:r>
                      <a:endPar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dirty="0" err="1">
                          <a:effectLst/>
                        </a:rPr>
                        <a:t>Đăng</a:t>
                      </a:r>
                      <a:r>
                        <a:rPr lang="en-US" sz="1800" kern="0" dirty="0">
                          <a:effectLst/>
                        </a:rPr>
                        <a:t> </a:t>
                      </a:r>
                      <a:r>
                        <a:rPr lang="en-US" sz="1800" kern="0" dirty="0" err="1">
                          <a:effectLst/>
                        </a:rPr>
                        <a:t>nhập</a:t>
                      </a:r>
                      <a:r>
                        <a:rPr lang="en-US" sz="1800" kern="0" dirty="0">
                          <a:effectLst/>
                        </a:rPr>
                        <a:t> </a:t>
                      </a:r>
                      <a:r>
                        <a:rPr lang="en-US" sz="1800" kern="0" dirty="0" err="1">
                          <a:effectLst/>
                        </a:rPr>
                        <a:t>thành</a:t>
                      </a:r>
                      <a:r>
                        <a:rPr lang="en-US" sz="1800" kern="0" dirty="0">
                          <a:effectLst/>
                        </a:rPr>
                        <a:t> </a:t>
                      </a:r>
                      <a:r>
                        <a:rPr lang="en-US" sz="1800" kern="0" dirty="0" err="1">
                          <a:effectLst/>
                        </a:rPr>
                        <a:t>công</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3707258"/>
                  </a:ext>
                </a:extLst>
              </a:tr>
              <a:tr h="1192713">
                <a:tc>
                  <a:txBody>
                    <a:bodyPr/>
                    <a:lstStyle/>
                    <a:p>
                      <a:pPr marL="0" marR="0" algn="ctr" fontAlgn="b">
                        <a:lnSpc>
                          <a:spcPct val="150000"/>
                        </a:lnSpc>
                        <a:spcAft>
                          <a:spcPts val="800"/>
                        </a:spcAft>
                        <a:buNone/>
                      </a:pPr>
                      <a:r>
                        <a:rPr lang="en-US" sz="1800" kern="0" dirty="0">
                          <a:effectLst/>
                        </a:rPr>
                        <a:t>TC-ADM-02</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50000"/>
                        </a:lnSpc>
                        <a:spcAft>
                          <a:spcPts val="800"/>
                        </a:spcAft>
                        <a:buNone/>
                      </a:pPr>
                      <a:r>
                        <a:rPr lang="en-US" sz="1800" kern="0" dirty="0">
                          <a:effectLst/>
                        </a:rPr>
                        <a:t>Sai </a:t>
                      </a:r>
                      <a:r>
                        <a:rPr lang="en-US" sz="1800" kern="0" dirty="0" err="1">
                          <a:effectLst/>
                        </a:rPr>
                        <a:t>mật</a:t>
                      </a:r>
                      <a:r>
                        <a:rPr lang="en-US" sz="1800" kern="0" dirty="0">
                          <a:effectLst/>
                        </a:rPr>
                        <a:t> </a:t>
                      </a:r>
                      <a:r>
                        <a:rPr lang="en-US" sz="1800" kern="0" dirty="0" err="1">
                          <a:effectLst/>
                        </a:rPr>
                        <a:t>khẩu</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dirty="0">
                          <a:effectLst/>
                        </a:rPr>
                        <a:t>username: admin, pass: </a:t>
                      </a:r>
                      <a:r>
                        <a:rPr lang="en-US" sz="1800" kern="0" dirty="0" err="1">
                          <a:effectLst/>
                        </a:rPr>
                        <a:t>sai</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a:effectLst/>
                        </a:rPr>
                        <a:t>Báo lỗi sai thông tin</a:t>
                      </a:r>
                      <a:endPar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869639"/>
                  </a:ext>
                </a:extLst>
              </a:tr>
              <a:tr h="1192713">
                <a:tc>
                  <a:txBody>
                    <a:bodyPr/>
                    <a:lstStyle/>
                    <a:p>
                      <a:pPr marL="0" marR="0" algn="ctr" fontAlgn="b">
                        <a:lnSpc>
                          <a:spcPct val="150000"/>
                        </a:lnSpc>
                        <a:spcAft>
                          <a:spcPts val="800"/>
                        </a:spcAft>
                        <a:buNone/>
                      </a:pPr>
                      <a:r>
                        <a:rPr lang="en-US" sz="1800" kern="0" dirty="0">
                          <a:effectLst/>
                        </a:rPr>
                        <a:t>TC-ADM-03</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50000"/>
                        </a:lnSpc>
                        <a:spcAft>
                          <a:spcPts val="800"/>
                        </a:spcAft>
                        <a:buNone/>
                      </a:pPr>
                      <a:r>
                        <a:rPr lang="en-US" sz="1800" kern="0">
                          <a:effectLst/>
                        </a:rPr>
                        <a:t>Tài khoản không tồn tại</a:t>
                      </a:r>
                      <a:endPar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dirty="0">
                          <a:effectLst/>
                        </a:rPr>
                        <a:t>username: </a:t>
                      </a:r>
                      <a:r>
                        <a:rPr lang="en-US" sz="1800" kern="0" dirty="0" err="1">
                          <a:effectLst/>
                        </a:rPr>
                        <a:t>xyz</a:t>
                      </a:r>
                      <a:r>
                        <a:rPr lang="en-US" sz="1800" kern="0" dirty="0">
                          <a:effectLst/>
                        </a:rPr>
                        <a:t>, pass: 123</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dirty="0">
                          <a:effectLst/>
                        </a:rPr>
                        <a:t>Báo </a:t>
                      </a:r>
                      <a:r>
                        <a:rPr lang="en-US" sz="1800" kern="0" dirty="0" err="1">
                          <a:effectLst/>
                        </a:rPr>
                        <a:t>lỗi</a:t>
                      </a:r>
                      <a:r>
                        <a:rPr lang="en-US" sz="1800" kern="0" dirty="0">
                          <a:effectLst/>
                        </a:rPr>
                        <a:t> </a:t>
                      </a:r>
                      <a:r>
                        <a:rPr lang="en-US" sz="1800" kern="0" dirty="0" err="1">
                          <a:effectLst/>
                        </a:rPr>
                        <a:t>không</a:t>
                      </a:r>
                      <a:r>
                        <a:rPr lang="en-US" sz="1800" kern="0" dirty="0">
                          <a:effectLst/>
                        </a:rPr>
                        <a:t> </a:t>
                      </a:r>
                      <a:r>
                        <a:rPr lang="en-US" sz="1800" kern="0" dirty="0" err="1">
                          <a:effectLst/>
                        </a:rPr>
                        <a:t>tồn</a:t>
                      </a:r>
                      <a:r>
                        <a:rPr lang="en-US" sz="1800" kern="0" dirty="0">
                          <a:effectLst/>
                        </a:rPr>
                        <a:t> </a:t>
                      </a:r>
                      <a:r>
                        <a:rPr lang="en-US" sz="1800" kern="0" dirty="0" err="1">
                          <a:effectLst/>
                        </a:rPr>
                        <a:t>tại</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2087758"/>
                  </a:ext>
                </a:extLst>
              </a:tr>
            </a:tbl>
          </a:graphicData>
        </a:graphic>
      </p:graphicFrame>
      <p:sp>
        <p:nvSpPr>
          <p:cNvPr id="6" name="Hộp Văn bản 5">
            <a:extLst>
              <a:ext uri="{FF2B5EF4-FFF2-40B4-BE49-F238E27FC236}">
                <a16:creationId xmlns:a16="http://schemas.microsoft.com/office/drawing/2014/main" id="{1F6FC4F6-0341-2CF2-2868-706EE251F0D8}"/>
              </a:ext>
            </a:extLst>
          </p:cNvPr>
          <p:cNvSpPr txBox="1"/>
          <p:nvPr/>
        </p:nvSpPr>
        <p:spPr>
          <a:xfrm>
            <a:off x="345689" y="2003993"/>
            <a:ext cx="4839628" cy="557525"/>
          </a:xfrm>
          <a:prstGeom prst="rect">
            <a:avLst/>
          </a:prstGeom>
          <a:noFill/>
        </p:spPr>
        <p:txBody>
          <a:bodyPr wrap="square">
            <a:spAutoFit/>
          </a:bodyPr>
          <a:lstStyle/>
          <a:p>
            <a:pPr marL="0" marR="0" algn="just">
              <a:lnSpc>
                <a:spcPct val="115000"/>
              </a:lnSpc>
              <a:spcBef>
                <a:spcPts val="800"/>
              </a:spcBef>
              <a:spcAft>
                <a:spcPts val="400"/>
              </a:spcAft>
            </a:pPr>
            <a:r>
              <a:rPr lang="en-US" sz="2800" b="1" kern="100" dirty="0">
                <a:solidFill>
                  <a:srgbClr val="000000"/>
                </a:solidFill>
                <a:effectLst/>
                <a:latin typeface="Abadi" panose="020B0604020104020204" pitchFamily="34" charset="0"/>
                <a:ea typeface="DengXian Light" panose="02010600030101010101" pitchFamily="2" charset="-122"/>
                <a:cs typeface="Times New Roman" panose="02020603050405020304" pitchFamily="18" charset="0"/>
              </a:rPr>
              <a:t>Admin</a:t>
            </a:r>
          </a:p>
        </p:txBody>
      </p:sp>
      <p:graphicFrame>
        <p:nvGraphicFramePr>
          <p:cNvPr id="7" name="Bảng 6">
            <a:extLst>
              <a:ext uri="{FF2B5EF4-FFF2-40B4-BE49-F238E27FC236}">
                <a16:creationId xmlns:a16="http://schemas.microsoft.com/office/drawing/2014/main" id="{A458A0A3-AB79-5684-BA5B-7CC9DBB75D72}"/>
              </a:ext>
            </a:extLst>
          </p:cNvPr>
          <p:cNvGraphicFramePr>
            <a:graphicFrameLocks noGrp="1"/>
          </p:cNvGraphicFramePr>
          <p:nvPr>
            <p:extLst>
              <p:ext uri="{D42A27DB-BD31-4B8C-83A1-F6EECF244321}">
                <p14:modId xmlns:p14="http://schemas.microsoft.com/office/powerpoint/2010/main" val="3088665258"/>
              </p:ext>
            </p:extLst>
          </p:nvPr>
        </p:nvGraphicFramePr>
        <p:xfrm>
          <a:off x="7626434" y="2734053"/>
          <a:ext cx="6858999" cy="4332351"/>
        </p:xfrm>
        <a:graphic>
          <a:graphicData uri="http://schemas.openxmlformats.org/drawingml/2006/table">
            <a:tbl>
              <a:tblPr firstRow="1" firstCol="1" bandRow="1">
                <a:tableStyleId>{5C22544A-7EE6-4342-B048-85BDC9FD1C3A}</a:tableStyleId>
              </a:tblPr>
              <a:tblGrid>
                <a:gridCol w="1161611">
                  <a:extLst>
                    <a:ext uri="{9D8B030D-6E8A-4147-A177-3AD203B41FA5}">
                      <a16:colId xmlns:a16="http://schemas.microsoft.com/office/drawing/2014/main" val="2290796433"/>
                    </a:ext>
                  </a:extLst>
                </a:gridCol>
                <a:gridCol w="1566631">
                  <a:extLst>
                    <a:ext uri="{9D8B030D-6E8A-4147-A177-3AD203B41FA5}">
                      <a16:colId xmlns:a16="http://schemas.microsoft.com/office/drawing/2014/main" val="4045938800"/>
                    </a:ext>
                  </a:extLst>
                </a:gridCol>
                <a:gridCol w="2405280">
                  <a:extLst>
                    <a:ext uri="{9D8B030D-6E8A-4147-A177-3AD203B41FA5}">
                      <a16:colId xmlns:a16="http://schemas.microsoft.com/office/drawing/2014/main" val="1888515424"/>
                    </a:ext>
                  </a:extLst>
                </a:gridCol>
                <a:gridCol w="1725477">
                  <a:extLst>
                    <a:ext uri="{9D8B030D-6E8A-4147-A177-3AD203B41FA5}">
                      <a16:colId xmlns:a16="http://schemas.microsoft.com/office/drawing/2014/main" val="1612106188"/>
                    </a:ext>
                  </a:extLst>
                </a:gridCol>
              </a:tblGrid>
              <a:tr h="582041">
                <a:tc>
                  <a:txBody>
                    <a:bodyPr/>
                    <a:lstStyle/>
                    <a:p>
                      <a:pPr marL="0" marR="0" algn="ctr" fontAlgn="b">
                        <a:lnSpc>
                          <a:spcPct val="115000"/>
                        </a:lnSpc>
                        <a:spcAft>
                          <a:spcPts val="800"/>
                        </a:spcAft>
                        <a:buNone/>
                      </a:pPr>
                      <a:r>
                        <a:rPr lang="en-US" sz="1800" kern="0" dirty="0">
                          <a:effectLst/>
                        </a:rPr>
                        <a:t>Test Case ID</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
                        <a:lnSpc>
                          <a:spcPct val="115000"/>
                        </a:lnSpc>
                        <a:spcAft>
                          <a:spcPts val="800"/>
                        </a:spcAft>
                        <a:buNone/>
                      </a:pPr>
                      <a:r>
                        <a:rPr lang="en-US" sz="1800" kern="0" dirty="0" err="1">
                          <a:effectLst/>
                        </a:rPr>
                        <a:t>Mô</a:t>
                      </a:r>
                      <a:r>
                        <a:rPr lang="en-US" sz="1800" kern="0" dirty="0">
                          <a:effectLst/>
                        </a:rPr>
                        <a:t> </a:t>
                      </a:r>
                      <a:r>
                        <a:rPr lang="en-US" sz="1800" kern="0" dirty="0" err="1">
                          <a:effectLst/>
                        </a:rPr>
                        <a:t>tả</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
                        <a:lnSpc>
                          <a:spcPct val="115000"/>
                        </a:lnSpc>
                        <a:spcAft>
                          <a:spcPts val="800"/>
                        </a:spcAft>
                        <a:buNone/>
                      </a:pPr>
                      <a:r>
                        <a:rPr lang="en-US" sz="1800" kern="0" dirty="0" err="1">
                          <a:effectLst/>
                        </a:rPr>
                        <a:t>Dữ</a:t>
                      </a:r>
                      <a:r>
                        <a:rPr lang="en-US" sz="1800" kern="0" dirty="0">
                          <a:effectLst/>
                        </a:rPr>
                        <a:t> </a:t>
                      </a:r>
                      <a:r>
                        <a:rPr lang="en-US" sz="1800" kern="0" dirty="0" err="1">
                          <a:effectLst/>
                        </a:rPr>
                        <a:t>liệu</a:t>
                      </a:r>
                      <a:r>
                        <a:rPr lang="en-US" sz="1800" kern="0" dirty="0">
                          <a:effectLst/>
                        </a:rPr>
                        <a:t> </a:t>
                      </a:r>
                      <a:r>
                        <a:rPr lang="en-US" sz="1800" kern="0" dirty="0" err="1">
                          <a:effectLst/>
                        </a:rPr>
                        <a:t>đầu</a:t>
                      </a:r>
                      <a:r>
                        <a:rPr lang="en-US" sz="1800" kern="0" dirty="0">
                          <a:effectLst/>
                        </a:rPr>
                        <a:t> </a:t>
                      </a:r>
                      <a:r>
                        <a:rPr lang="en-US" sz="1800" kern="0" dirty="0" err="1">
                          <a:effectLst/>
                        </a:rPr>
                        <a:t>vào</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
                        <a:lnSpc>
                          <a:spcPct val="115000"/>
                        </a:lnSpc>
                        <a:spcAft>
                          <a:spcPts val="800"/>
                        </a:spcAft>
                        <a:buNone/>
                      </a:pPr>
                      <a:r>
                        <a:rPr lang="en-US" sz="1800" kern="0" dirty="0" err="1">
                          <a:effectLst/>
                        </a:rPr>
                        <a:t>Kết</a:t>
                      </a:r>
                      <a:r>
                        <a:rPr lang="en-US" sz="1800" kern="0" dirty="0">
                          <a:effectLst/>
                        </a:rPr>
                        <a:t> </a:t>
                      </a:r>
                      <a:r>
                        <a:rPr lang="en-US" sz="1800" kern="0" dirty="0" err="1">
                          <a:effectLst/>
                        </a:rPr>
                        <a:t>quả</a:t>
                      </a:r>
                      <a:r>
                        <a:rPr lang="en-US" sz="1800" kern="0" dirty="0">
                          <a:effectLst/>
                        </a:rPr>
                        <a:t> </a:t>
                      </a:r>
                      <a:r>
                        <a:rPr lang="en-US" sz="1800" kern="0" dirty="0" err="1">
                          <a:effectLst/>
                        </a:rPr>
                        <a:t>mong</a:t>
                      </a:r>
                      <a:r>
                        <a:rPr lang="en-US" sz="1800" kern="0" dirty="0">
                          <a:effectLst/>
                        </a:rPr>
                        <a:t> </a:t>
                      </a:r>
                      <a:r>
                        <a:rPr lang="en-US" sz="1800" kern="0" dirty="0" err="1">
                          <a:effectLst/>
                        </a:rPr>
                        <a:t>đợi</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53917368"/>
                  </a:ext>
                </a:extLst>
              </a:tr>
              <a:tr h="750062">
                <a:tc>
                  <a:txBody>
                    <a:bodyPr/>
                    <a:lstStyle/>
                    <a:p>
                      <a:pPr marL="0" marR="0" algn="l" fontAlgn="b">
                        <a:lnSpc>
                          <a:spcPct val="150000"/>
                        </a:lnSpc>
                        <a:spcAft>
                          <a:spcPts val="800"/>
                        </a:spcAft>
                        <a:buNone/>
                      </a:pPr>
                      <a:r>
                        <a:rPr lang="en-US" sz="1800" kern="0" dirty="0">
                          <a:effectLst/>
                        </a:rPr>
                        <a:t>TC-CUS-01</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50000"/>
                        </a:lnSpc>
                        <a:spcAft>
                          <a:spcPts val="800"/>
                        </a:spcAft>
                        <a:buNone/>
                      </a:pPr>
                      <a:r>
                        <a:rPr lang="en-US" sz="1800" kern="0" dirty="0" err="1">
                          <a:effectLst/>
                        </a:rPr>
                        <a:t>Thêm</a:t>
                      </a:r>
                      <a:r>
                        <a:rPr lang="en-US" sz="1800" kern="0" dirty="0">
                          <a:effectLst/>
                        </a:rPr>
                        <a:t> </a:t>
                      </a:r>
                      <a:r>
                        <a:rPr lang="en-US" sz="1800" kern="0" dirty="0" err="1">
                          <a:effectLst/>
                        </a:rPr>
                        <a:t>khách</a:t>
                      </a:r>
                      <a:r>
                        <a:rPr lang="en-US" sz="1800" kern="0" dirty="0">
                          <a:effectLst/>
                        </a:rPr>
                        <a:t> </a:t>
                      </a:r>
                      <a:r>
                        <a:rPr lang="en-US" sz="1800" kern="0" dirty="0" err="1">
                          <a:effectLst/>
                        </a:rPr>
                        <a:t>hàng</a:t>
                      </a:r>
                      <a:r>
                        <a:rPr lang="en-US" sz="1800" kern="0" dirty="0">
                          <a:effectLst/>
                        </a:rPr>
                        <a:t> </a:t>
                      </a:r>
                      <a:r>
                        <a:rPr lang="en-US" sz="1800" kern="0" dirty="0" err="1">
                          <a:effectLst/>
                        </a:rPr>
                        <a:t>hợp</a:t>
                      </a:r>
                      <a:r>
                        <a:rPr lang="en-US" sz="1800" kern="0" dirty="0">
                          <a:effectLst/>
                        </a:rPr>
                        <a:t> </a:t>
                      </a:r>
                      <a:r>
                        <a:rPr lang="en-US" sz="1800" kern="0" dirty="0" err="1">
                          <a:effectLst/>
                        </a:rPr>
                        <a:t>lệ</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a:effectLst/>
                        </a:rPr>
                        <a:t>name: An, phone: 0909999999</a:t>
                      </a:r>
                      <a:endPar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a:effectLst/>
                        </a:rPr>
                        <a:t>Thêm thành công</a:t>
                      </a:r>
                      <a:endPar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7368762"/>
                  </a:ext>
                </a:extLst>
              </a:tr>
              <a:tr h="750062">
                <a:tc>
                  <a:txBody>
                    <a:bodyPr/>
                    <a:lstStyle/>
                    <a:p>
                      <a:pPr marL="0" marR="0" algn="l" fontAlgn="b">
                        <a:lnSpc>
                          <a:spcPct val="150000"/>
                        </a:lnSpc>
                        <a:spcAft>
                          <a:spcPts val="800"/>
                        </a:spcAft>
                        <a:buNone/>
                      </a:pPr>
                      <a:r>
                        <a:rPr lang="en-US" sz="1800" kern="0" dirty="0">
                          <a:effectLst/>
                        </a:rPr>
                        <a:t>TC-CUS-02</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50000"/>
                        </a:lnSpc>
                        <a:spcAft>
                          <a:spcPts val="800"/>
                        </a:spcAft>
                        <a:buNone/>
                      </a:pPr>
                      <a:r>
                        <a:rPr lang="en-US" sz="1800" kern="0" dirty="0" err="1">
                          <a:effectLst/>
                        </a:rPr>
                        <a:t>Trùng</a:t>
                      </a:r>
                      <a:r>
                        <a:rPr lang="en-US" sz="1800" kern="0" dirty="0">
                          <a:effectLst/>
                        </a:rPr>
                        <a:t> </a:t>
                      </a:r>
                      <a:r>
                        <a:rPr lang="en-US" sz="1800" kern="0" dirty="0" err="1">
                          <a:effectLst/>
                        </a:rPr>
                        <a:t>số</a:t>
                      </a:r>
                      <a:r>
                        <a:rPr lang="en-US" sz="1800" kern="0" dirty="0">
                          <a:effectLst/>
                        </a:rPr>
                        <a:t> </a:t>
                      </a:r>
                      <a:r>
                        <a:rPr lang="en-US" sz="1800" kern="0" dirty="0" err="1">
                          <a:effectLst/>
                        </a:rPr>
                        <a:t>điện</a:t>
                      </a:r>
                      <a:r>
                        <a:rPr lang="en-US" sz="1800" kern="0" dirty="0">
                          <a:effectLst/>
                        </a:rPr>
                        <a:t> </a:t>
                      </a:r>
                      <a:r>
                        <a:rPr lang="en-US" sz="1800" kern="0" dirty="0" err="1">
                          <a:effectLst/>
                        </a:rPr>
                        <a:t>thoại</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dirty="0">
                          <a:effectLst/>
                        </a:rPr>
                        <a:t>phone: 0909999999</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a:effectLst/>
                        </a:rPr>
                        <a:t>Báo lỗi trùng số</a:t>
                      </a:r>
                      <a:endPar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1235308"/>
                  </a:ext>
                </a:extLst>
              </a:tr>
              <a:tr h="750062">
                <a:tc>
                  <a:txBody>
                    <a:bodyPr/>
                    <a:lstStyle/>
                    <a:p>
                      <a:pPr marL="0" marR="0" algn="l" fontAlgn="b">
                        <a:lnSpc>
                          <a:spcPct val="150000"/>
                        </a:lnSpc>
                        <a:spcAft>
                          <a:spcPts val="800"/>
                        </a:spcAft>
                        <a:buNone/>
                      </a:pPr>
                      <a:r>
                        <a:rPr lang="en-US" sz="1800" kern="0" dirty="0">
                          <a:effectLst/>
                        </a:rPr>
                        <a:t>TC-CUS-03</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50000"/>
                        </a:lnSpc>
                        <a:spcAft>
                          <a:spcPts val="800"/>
                        </a:spcAft>
                        <a:buNone/>
                      </a:pPr>
                      <a:r>
                        <a:rPr lang="en-US" sz="1800" kern="0">
                          <a:effectLst/>
                        </a:rPr>
                        <a:t>Thiếu tên khách hàng</a:t>
                      </a:r>
                      <a:endPar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dirty="0">
                          <a:effectLst/>
                        </a:rPr>
                        <a:t>phone: 0908888888</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dirty="0">
                          <a:effectLst/>
                        </a:rPr>
                        <a:t>Báo </a:t>
                      </a:r>
                      <a:r>
                        <a:rPr lang="en-US" sz="1800" kern="0" dirty="0" err="1">
                          <a:effectLst/>
                        </a:rPr>
                        <a:t>lỗi</a:t>
                      </a:r>
                      <a:r>
                        <a:rPr lang="en-US" sz="1800" kern="0" dirty="0">
                          <a:effectLst/>
                        </a:rPr>
                        <a:t> </a:t>
                      </a:r>
                      <a:r>
                        <a:rPr lang="en-US" sz="1800" kern="0" dirty="0" err="1">
                          <a:effectLst/>
                        </a:rPr>
                        <a:t>thiếu</a:t>
                      </a:r>
                      <a:r>
                        <a:rPr lang="en-US" sz="1800" kern="0" dirty="0">
                          <a:effectLst/>
                        </a:rPr>
                        <a:t> </a:t>
                      </a:r>
                      <a:r>
                        <a:rPr lang="en-US" sz="1800" kern="0" dirty="0" err="1">
                          <a:effectLst/>
                        </a:rPr>
                        <a:t>tên</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5613607"/>
                  </a:ext>
                </a:extLst>
              </a:tr>
              <a:tr h="750062">
                <a:tc>
                  <a:txBody>
                    <a:bodyPr/>
                    <a:lstStyle/>
                    <a:p>
                      <a:pPr marL="0" marR="0" algn="l" fontAlgn="b">
                        <a:lnSpc>
                          <a:spcPct val="150000"/>
                        </a:lnSpc>
                        <a:spcAft>
                          <a:spcPts val="800"/>
                        </a:spcAft>
                        <a:buNone/>
                      </a:pPr>
                      <a:r>
                        <a:rPr lang="en-US" sz="1800" kern="0" dirty="0">
                          <a:effectLst/>
                        </a:rPr>
                        <a:t>TC-CUS-04</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50000"/>
                        </a:lnSpc>
                        <a:spcAft>
                          <a:spcPts val="800"/>
                        </a:spcAft>
                        <a:buNone/>
                      </a:pPr>
                      <a:r>
                        <a:rPr lang="en-US" sz="1800" kern="0">
                          <a:effectLst/>
                        </a:rPr>
                        <a:t>Số điện thoại sai định dạng</a:t>
                      </a:r>
                      <a:endPar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dirty="0">
                          <a:effectLst/>
                        </a:rPr>
                        <a:t>phone: </a:t>
                      </a:r>
                      <a:r>
                        <a:rPr lang="en-US" sz="1800" kern="0" dirty="0" err="1">
                          <a:effectLst/>
                        </a:rPr>
                        <a:t>abcxyz</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dirty="0">
                          <a:effectLst/>
                        </a:rPr>
                        <a:t>Báo </a:t>
                      </a:r>
                      <a:r>
                        <a:rPr lang="en-US" sz="1800" kern="0" dirty="0" err="1">
                          <a:effectLst/>
                        </a:rPr>
                        <a:t>lỗi</a:t>
                      </a:r>
                      <a:r>
                        <a:rPr lang="en-US" sz="1800" kern="0" dirty="0">
                          <a:effectLst/>
                        </a:rPr>
                        <a:t> </a:t>
                      </a:r>
                      <a:r>
                        <a:rPr lang="en-US" sz="1800" kern="0" dirty="0" err="1">
                          <a:effectLst/>
                        </a:rPr>
                        <a:t>định</a:t>
                      </a:r>
                      <a:r>
                        <a:rPr lang="en-US" sz="1800" kern="0" dirty="0">
                          <a:effectLst/>
                        </a:rPr>
                        <a:t> </a:t>
                      </a:r>
                      <a:r>
                        <a:rPr lang="en-US" sz="1800" kern="0" dirty="0" err="1">
                          <a:effectLst/>
                        </a:rPr>
                        <a:t>dạng</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4872963"/>
                  </a:ext>
                </a:extLst>
              </a:tr>
              <a:tr h="750062">
                <a:tc>
                  <a:txBody>
                    <a:bodyPr/>
                    <a:lstStyle/>
                    <a:p>
                      <a:pPr marL="0" marR="0" algn="l" fontAlgn="b">
                        <a:lnSpc>
                          <a:spcPct val="150000"/>
                        </a:lnSpc>
                        <a:spcAft>
                          <a:spcPts val="800"/>
                        </a:spcAft>
                        <a:buNone/>
                      </a:pPr>
                      <a:r>
                        <a:rPr lang="en-US" sz="1800" kern="0" dirty="0">
                          <a:effectLst/>
                        </a:rPr>
                        <a:t>TC-CUS-05</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50000"/>
                        </a:lnSpc>
                        <a:spcAft>
                          <a:spcPts val="800"/>
                        </a:spcAft>
                        <a:buNone/>
                      </a:pPr>
                      <a:r>
                        <a:rPr lang="en-US" sz="1800" kern="0">
                          <a:effectLst/>
                        </a:rPr>
                        <a:t>Cập nhật khách hàng</a:t>
                      </a:r>
                      <a:endPar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a:effectLst/>
                        </a:rPr>
                        <a:t>ID: 1, new phone: 0999999999</a:t>
                      </a:r>
                      <a:endPar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fontAlgn="b">
                        <a:lnSpc>
                          <a:spcPct val="150000"/>
                        </a:lnSpc>
                        <a:spcAft>
                          <a:spcPts val="800"/>
                        </a:spcAft>
                        <a:buNone/>
                      </a:pPr>
                      <a:r>
                        <a:rPr lang="en-US" sz="1800" kern="0" dirty="0" err="1">
                          <a:effectLst/>
                        </a:rPr>
                        <a:t>Cập</a:t>
                      </a:r>
                      <a:r>
                        <a:rPr lang="en-US" sz="1800" kern="0" dirty="0">
                          <a:effectLst/>
                        </a:rPr>
                        <a:t> </a:t>
                      </a:r>
                      <a:r>
                        <a:rPr lang="en-US" sz="1800" kern="0" dirty="0" err="1">
                          <a:effectLst/>
                        </a:rPr>
                        <a:t>nhật</a:t>
                      </a:r>
                      <a:r>
                        <a:rPr lang="en-US" sz="1800" kern="0" dirty="0">
                          <a:effectLst/>
                        </a:rPr>
                        <a:t> </a:t>
                      </a:r>
                      <a:r>
                        <a:rPr lang="en-US" sz="1800" kern="0" dirty="0" err="1">
                          <a:effectLst/>
                        </a:rPr>
                        <a:t>thành</a:t>
                      </a:r>
                      <a:r>
                        <a:rPr lang="en-US" sz="1800" kern="0" dirty="0">
                          <a:effectLst/>
                        </a:rPr>
                        <a:t> </a:t>
                      </a:r>
                      <a:r>
                        <a:rPr lang="en-US" sz="1800" kern="0" dirty="0" err="1">
                          <a:effectLst/>
                        </a:rPr>
                        <a:t>công</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2703255"/>
                  </a:ext>
                </a:extLst>
              </a:tr>
            </a:tbl>
          </a:graphicData>
        </a:graphic>
      </p:graphicFrame>
    </p:spTree>
    <p:extLst>
      <p:ext uri="{BB962C8B-B14F-4D97-AF65-F5344CB8AC3E}">
        <p14:creationId xmlns:p14="http://schemas.microsoft.com/office/powerpoint/2010/main" val="32149074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9D1F6E-7A5C-8171-67C2-E44A0D84B7DE}"/>
            </a:ext>
          </a:extLst>
        </p:cNvPr>
        <p:cNvGrpSpPr/>
        <p:nvPr/>
      </p:nvGrpSpPr>
      <p:grpSpPr>
        <a:xfrm>
          <a:off x="0" y="0"/>
          <a:ext cx="0" cy="0"/>
          <a:chOff x="0" y="0"/>
          <a:chExt cx="0" cy="0"/>
        </a:xfrm>
      </p:grpSpPr>
      <p:pic>
        <p:nvPicPr>
          <p:cNvPr id="11" name="Picture 2" descr="A blue circles with white text&#10;&#10;AI-generated content may be incorrect.">
            <a:extLst>
              <a:ext uri="{FF2B5EF4-FFF2-40B4-BE49-F238E27FC236}">
                <a16:creationId xmlns:a16="http://schemas.microsoft.com/office/drawing/2014/main" id="{6A0961B9-5173-266B-9BC2-AF9B7AD75B3E}"/>
              </a:ext>
            </a:extLst>
          </p:cNvPr>
          <p:cNvPicPr>
            <a:picLocks noChangeAspect="1"/>
          </p:cNvPicPr>
          <p:nvPr/>
        </p:nvPicPr>
        <p:blipFill>
          <a:blip r:embed="rId3">
            <a:alphaModFix/>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0" y="0"/>
            <a:ext cx="14630399" cy="8229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32144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793790" y="881070"/>
            <a:ext cx="8205244" cy="1795224"/>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Chức năng Quản lý Tài khoản và Đơn hàng Khách hàng</a:t>
            </a:r>
            <a:endParaRPr lang="en-US" sz="4650" dirty="0"/>
          </a:p>
        </p:txBody>
      </p:sp>
      <p:sp>
        <p:nvSpPr>
          <p:cNvPr id="4" name="Shape 1"/>
          <p:cNvSpPr/>
          <p:nvPr/>
        </p:nvSpPr>
        <p:spPr>
          <a:xfrm>
            <a:off x="793790" y="2893724"/>
            <a:ext cx="11361312" cy="2086509"/>
          </a:xfrm>
          <a:prstGeom prst="roundRect">
            <a:avLst>
              <a:gd name="adj" fmla="val 4612"/>
            </a:avLst>
          </a:prstGeom>
          <a:solidFill>
            <a:srgbClr val="CCEEFF"/>
          </a:solidFill>
          <a:ln w="7620">
            <a:solidFill>
              <a:srgbClr val="B2D4E5"/>
            </a:solidFill>
            <a:prstDash val="solid"/>
          </a:ln>
        </p:spPr>
        <p:txBody>
          <a:bodyPr/>
          <a:lstStyle/>
          <a:p>
            <a:endParaRPr lang="en-US"/>
          </a:p>
        </p:txBody>
      </p:sp>
      <p:sp>
        <p:nvSpPr>
          <p:cNvPr id="5" name="Text 2"/>
          <p:cNvSpPr/>
          <p:nvPr/>
        </p:nvSpPr>
        <p:spPr>
          <a:xfrm>
            <a:off x="1028224" y="3164337"/>
            <a:ext cx="3987608" cy="299156"/>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Quản lý tài khoản khách hàng</a:t>
            </a:r>
            <a:endParaRPr lang="en-US" sz="2300" dirty="0"/>
          </a:p>
        </p:txBody>
      </p:sp>
      <p:sp>
        <p:nvSpPr>
          <p:cNvPr id="6" name="Text 3"/>
          <p:cNvSpPr/>
          <p:nvPr/>
        </p:nvSpPr>
        <p:spPr>
          <a:xfrm>
            <a:off x="1028224" y="3672495"/>
            <a:ext cx="6984885" cy="87535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Người dùng đăng ký, đăng nhập, xem sản phẩm, thêm vào giỏ hàng và tạo đơn hàng với nhiều sản phẩm, chọn phương thức thanh toán và nhập thông tin giao hàng.</a:t>
            </a:r>
            <a:endParaRPr lang="en-US" sz="1750" dirty="0"/>
          </a:p>
        </p:txBody>
      </p:sp>
      <p:sp>
        <p:nvSpPr>
          <p:cNvPr id="7" name="Shape 4"/>
          <p:cNvSpPr/>
          <p:nvPr/>
        </p:nvSpPr>
        <p:spPr>
          <a:xfrm>
            <a:off x="793790" y="5276002"/>
            <a:ext cx="11361312" cy="1749265"/>
          </a:xfrm>
          <a:prstGeom prst="roundRect">
            <a:avLst>
              <a:gd name="adj" fmla="val 5595"/>
            </a:avLst>
          </a:prstGeom>
          <a:solidFill>
            <a:srgbClr val="CCEEFF"/>
          </a:solidFill>
          <a:ln w="7620">
            <a:solidFill>
              <a:srgbClr val="B2D4E5"/>
            </a:solidFill>
            <a:prstDash val="solid"/>
          </a:ln>
        </p:spPr>
        <p:txBody>
          <a:bodyPr/>
          <a:lstStyle/>
          <a:p>
            <a:endParaRPr lang="en-US"/>
          </a:p>
        </p:txBody>
      </p:sp>
      <p:sp>
        <p:nvSpPr>
          <p:cNvPr id="8" name="Text 5"/>
          <p:cNvSpPr/>
          <p:nvPr/>
        </p:nvSpPr>
        <p:spPr>
          <a:xfrm>
            <a:off x="1028224" y="5456885"/>
            <a:ext cx="2933915" cy="299156"/>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Quản lý đơn hàng</a:t>
            </a:r>
            <a:endParaRPr lang="en-US" sz="2300" dirty="0"/>
          </a:p>
        </p:txBody>
      </p:sp>
      <p:sp>
        <p:nvSpPr>
          <p:cNvPr id="9" name="Text 6"/>
          <p:cNvSpPr/>
          <p:nvPr/>
        </p:nvSpPr>
        <p:spPr>
          <a:xfrm>
            <a:off x="1028224" y="5965045"/>
            <a:ext cx="6984885" cy="58357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Đơn hàng được lưu trữ với trạng thái "Waiting", cho phép theo dõi và xử lý tiếp theo.</a:t>
            </a:r>
            <a:endParaRPr lang="en-US" sz="1750" dirty="0"/>
          </a:p>
        </p:txBody>
      </p:sp>
    </p:spTree>
    <p:extLst>
      <p:ext uri="{BB962C8B-B14F-4D97-AF65-F5344CB8AC3E}">
        <p14:creationId xmlns:p14="http://schemas.microsoft.com/office/powerpoint/2010/main" val="454155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2314932"/>
            <a:ext cx="11613356"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Quản lý Danh mục và Sản phẩm bởi Admin</a:t>
            </a:r>
            <a:endParaRPr lang="en-US" sz="4650" dirty="0"/>
          </a:p>
        </p:txBody>
      </p:sp>
      <p:sp>
        <p:nvSpPr>
          <p:cNvPr id="3" name="Text 1"/>
          <p:cNvSpPr/>
          <p:nvPr/>
        </p:nvSpPr>
        <p:spPr>
          <a:xfrm>
            <a:off x="793790" y="362616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Quản lý danh mục</a:t>
            </a:r>
            <a:endParaRPr lang="en-US" sz="2300" dirty="0"/>
          </a:p>
        </p:txBody>
      </p:sp>
      <p:sp>
        <p:nvSpPr>
          <p:cNvPr id="4" name="Text 2"/>
          <p:cNvSpPr/>
          <p:nvPr/>
        </p:nvSpPr>
        <p:spPr>
          <a:xfrm>
            <a:off x="793790" y="42250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Thêm, chỉnh sửa, xóa danh mục sản phẩm</a:t>
            </a:r>
            <a:endParaRPr lang="en-US" sz="1750" dirty="0"/>
          </a:p>
        </p:txBody>
      </p:sp>
      <p:sp>
        <p:nvSpPr>
          <p:cNvPr id="5" name="Text 3"/>
          <p:cNvSpPr/>
          <p:nvPr/>
        </p:nvSpPr>
        <p:spPr>
          <a:xfrm>
            <a:off x="793790" y="46672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Tìm kiếm theo mã, tên danh mục và nhà cung cấp</a:t>
            </a:r>
            <a:endParaRPr lang="en-US" sz="1750" dirty="0"/>
          </a:p>
        </p:txBody>
      </p:sp>
      <p:sp>
        <p:nvSpPr>
          <p:cNvPr id="6" name="Text 4"/>
          <p:cNvSpPr/>
          <p:nvPr/>
        </p:nvSpPr>
        <p:spPr>
          <a:xfrm>
            <a:off x="7599521" y="362616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Quản lý sản phẩm</a:t>
            </a:r>
            <a:endParaRPr lang="en-US" sz="2300" dirty="0"/>
          </a:p>
        </p:txBody>
      </p:sp>
      <p:sp>
        <p:nvSpPr>
          <p:cNvPr id="7" name="Text 5"/>
          <p:cNvSpPr/>
          <p:nvPr/>
        </p:nvSpPr>
        <p:spPr>
          <a:xfrm>
            <a:off x="7599521" y="42250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Thêm, cập nhật, xóa sản phẩm với thông tin chi tiết</a:t>
            </a:r>
            <a:endParaRPr lang="en-US" sz="1750" dirty="0"/>
          </a:p>
        </p:txBody>
      </p:sp>
      <p:sp>
        <p:nvSpPr>
          <p:cNvPr id="8" name="Text 6"/>
          <p:cNvSpPr/>
          <p:nvPr/>
        </p:nvSpPr>
        <p:spPr>
          <a:xfrm>
            <a:off x="7599521" y="466725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Mỗi sản phẩm có nhiều đơn vị hàng hóa với mã IMEI riêng</a:t>
            </a:r>
            <a:endParaRPr lang="en-US" sz="1750" dirty="0"/>
          </a:p>
        </p:txBody>
      </p:sp>
      <p:sp>
        <p:nvSpPr>
          <p:cNvPr id="9" name="Text 7"/>
          <p:cNvSpPr/>
          <p:nvPr/>
        </p:nvSpPr>
        <p:spPr>
          <a:xfrm>
            <a:off x="7599521" y="54723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Tìm kiếm theo mã sản phẩm, tên hoặc nhà cung cấp</a:t>
            </a:r>
            <a:endParaRPr lang="en-US" sz="1750" dirty="0"/>
          </a:p>
        </p:txBody>
      </p:sp>
    </p:spTree>
    <p:extLst>
      <p:ext uri="{BB962C8B-B14F-4D97-AF65-F5344CB8AC3E}">
        <p14:creationId xmlns:p14="http://schemas.microsoft.com/office/powerpoint/2010/main" val="243379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3057488" y="959603"/>
            <a:ext cx="7556421" cy="1488519"/>
          </a:xfrm>
          <a:prstGeom prst="rect">
            <a:avLst/>
          </a:prstGeom>
          <a:noFill/>
          <a:ln/>
        </p:spPr>
        <p:txBody>
          <a:bodyPr wrap="square" lIns="0" tIns="0" rIns="0" bIns="0" rtlCol="0" anchor="t"/>
          <a:lstStyle/>
          <a:p>
            <a:pPr marL="0" indent="0" algn="just">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Xử lý Đơn hàng và Hóa đơn bởi Admin</a:t>
            </a:r>
            <a:endParaRPr lang="en-US" sz="4650" dirty="0"/>
          </a:p>
        </p:txBody>
      </p:sp>
      <p:sp>
        <p:nvSpPr>
          <p:cNvPr id="4" name="Shape 1"/>
          <p:cNvSpPr/>
          <p:nvPr/>
        </p:nvSpPr>
        <p:spPr>
          <a:xfrm>
            <a:off x="3057488" y="2788284"/>
            <a:ext cx="510302" cy="510302"/>
          </a:xfrm>
          <a:prstGeom prst="roundRect">
            <a:avLst>
              <a:gd name="adj" fmla="val 18669"/>
            </a:avLst>
          </a:prstGeom>
          <a:solidFill>
            <a:srgbClr val="CCEEFF"/>
          </a:solidFill>
          <a:ln w="7620">
            <a:solidFill>
              <a:srgbClr val="B2D4E5"/>
            </a:solidFill>
            <a:prstDash val="solid"/>
          </a:ln>
        </p:spPr>
        <p:txBody>
          <a:bodyPr/>
          <a:lstStyle/>
          <a:p>
            <a:pPr algn="ctr"/>
            <a:endParaRPr lang="en-US"/>
          </a:p>
        </p:txBody>
      </p:sp>
      <p:sp>
        <p:nvSpPr>
          <p:cNvPr id="5" name="Text 2"/>
          <p:cNvSpPr/>
          <p:nvPr/>
        </p:nvSpPr>
        <p:spPr>
          <a:xfrm>
            <a:off x="3794604" y="2866151"/>
            <a:ext cx="2899410" cy="372070"/>
          </a:xfrm>
          <a:prstGeom prst="rect">
            <a:avLst/>
          </a:prstGeom>
          <a:noFill/>
          <a:ln/>
        </p:spPr>
        <p:txBody>
          <a:bodyPr wrap="none" lIns="0" tIns="0" rIns="0" bIns="0" rtlCol="0" anchor="t"/>
          <a:lstStyle/>
          <a:p>
            <a:pPr marL="0" indent="0" algn="ctr">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Quản lý đơn hàng</a:t>
            </a:r>
            <a:endParaRPr lang="en-US" sz="2300" dirty="0"/>
          </a:p>
        </p:txBody>
      </p:sp>
      <p:sp>
        <p:nvSpPr>
          <p:cNvPr id="6" name="Text 3"/>
          <p:cNvSpPr/>
          <p:nvPr/>
        </p:nvSpPr>
        <p:spPr>
          <a:xfrm>
            <a:off x="3794604" y="3374310"/>
            <a:ext cx="2899410"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Admin kiểm tra, xác nhận đơn hàng chuyển trạng thái "Confirming" và xử lý khách hàng bom hàng.</a:t>
            </a:r>
            <a:endParaRPr lang="en-US" sz="1750" dirty="0"/>
          </a:p>
        </p:txBody>
      </p:sp>
      <p:sp>
        <p:nvSpPr>
          <p:cNvPr id="7" name="Shape 4"/>
          <p:cNvSpPr/>
          <p:nvPr/>
        </p:nvSpPr>
        <p:spPr>
          <a:xfrm>
            <a:off x="6977501" y="2788284"/>
            <a:ext cx="510302" cy="510302"/>
          </a:xfrm>
          <a:prstGeom prst="roundRect">
            <a:avLst>
              <a:gd name="adj" fmla="val 18669"/>
            </a:avLst>
          </a:prstGeom>
          <a:solidFill>
            <a:srgbClr val="CCEEFF"/>
          </a:solidFill>
          <a:ln w="7620">
            <a:solidFill>
              <a:srgbClr val="B2D4E5"/>
            </a:solidFill>
            <a:prstDash val="solid"/>
          </a:ln>
        </p:spPr>
        <p:txBody>
          <a:bodyPr/>
          <a:lstStyle/>
          <a:p>
            <a:pPr algn="ctr"/>
            <a:endParaRPr lang="en-US"/>
          </a:p>
        </p:txBody>
      </p:sp>
      <p:sp>
        <p:nvSpPr>
          <p:cNvPr id="8" name="Text 5"/>
          <p:cNvSpPr/>
          <p:nvPr/>
        </p:nvSpPr>
        <p:spPr>
          <a:xfrm>
            <a:off x="7714617" y="2866151"/>
            <a:ext cx="2899410" cy="744141"/>
          </a:xfrm>
          <a:prstGeom prst="rect">
            <a:avLst/>
          </a:prstGeom>
          <a:noFill/>
          <a:ln/>
        </p:spPr>
        <p:txBody>
          <a:bodyPr wrap="square" lIns="0" tIns="0" rIns="0" bIns="0" rtlCol="0" anchor="t"/>
          <a:lstStyle/>
          <a:p>
            <a:pPr marL="0" indent="0" algn="ctr">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Tạo hóa đơn xuất hàng</a:t>
            </a:r>
            <a:endParaRPr lang="en-US" sz="2300" dirty="0"/>
          </a:p>
        </p:txBody>
      </p:sp>
      <p:sp>
        <p:nvSpPr>
          <p:cNvPr id="9" name="Text 6"/>
          <p:cNvSpPr/>
          <p:nvPr/>
        </p:nvSpPr>
        <p:spPr>
          <a:xfrm>
            <a:off x="7714617" y="3746380"/>
            <a:ext cx="2899410"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Hóa đơn gồm mã phiếu xuất, nhân viên phụ trách, thông tin khách hàng, danh sách sản phẩm chi tiết và mã khuyến mãi.</a:t>
            </a:r>
            <a:endParaRPr lang="en-US" sz="1750" dirty="0"/>
          </a:p>
        </p:txBody>
      </p:sp>
      <p:sp>
        <p:nvSpPr>
          <p:cNvPr id="10" name="Shape 7"/>
          <p:cNvSpPr/>
          <p:nvPr/>
        </p:nvSpPr>
        <p:spPr>
          <a:xfrm>
            <a:off x="3057488" y="6014520"/>
            <a:ext cx="510302" cy="510302"/>
          </a:xfrm>
          <a:prstGeom prst="roundRect">
            <a:avLst>
              <a:gd name="adj" fmla="val 18669"/>
            </a:avLst>
          </a:prstGeom>
          <a:solidFill>
            <a:srgbClr val="CCEEFF"/>
          </a:solidFill>
          <a:ln w="7620">
            <a:solidFill>
              <a:srgbClr val="B2D4E5"/>
            </a:solidFill>
            <a:prstDash val="solid"/>
          </a:ln>
        </p:spPr>
        <p:txBody>
          <a:bodyPr/>
          <a:lstStyle/>
          <a:p>
            <a:pPr algn="ctr"/>
            <a:endParaRPr lang="en-US"/>
          </a:p>
        </p:txBody>
      </p:sp>
      <p:sp>
        <p:nvSpPr>
          <p:cNvPr id="11" name="Text 8"/>
          <p:cNvSpPr/>
          <p:nvPr/>
        </p:nvSpPr>
        <p:spPr>
          <a:xfrm>
            <a:off x="3794604" y="6092387"/>
            <a:ext cx="3299103" cy="372070"/>
          </a:xfrm>
          <a:prstGeom prst="rect">
            <a:avLst/>
          </a:prstGeom>
          <a:noFill/>
          <a:ln/>
        </p:spPr>
        <p:txBody>
          <a:bodyPr wrap="none" lIns="0" tIns="0" rIns="0" bIns="0" rtlCol="0" anchor="t"/>
          <a:lstStyle/>
          <a:p>
            <a:pPr marL="0" indent="0" algn="ctr">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Áp dụng mã khuyến mãi</a:t>
            </a:r>
            <a:endParaRPr lang="en-US" sz="2300" dirty="0"/>
          </a:p>
        </p:txBody>
      </p:sp>
      <p:sp>
        <p:nvSpPr>
          <p:cNvPr id="12" name="Text 9"/>
          <p:cNvSpPr/>
          <p:nvPr/>
        </p:nvSpPr>
        <p:spPr>
          <a:xfrm>
            <a:off x="3794604" y="6600546"/>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Hỗ trợ các chương trình sinh nhật, kỷ niệm công ty và tri ân khách hàng thân thiết.</a:t>
            </a:r>
            <a:endParaRPr lang="en-US" sz="1750" dirty="0"/>
          </a:p>
        </p:txBody>
      </p:sp>
    </p:spTree>
    <p:extLst>
      <p:ext uri="{BB962C8B-B14F-4D97-AF65-F5344CB8AC3E}">
        <p14:creationId xmlns:p14="http://schemas.microsoft.com/office/powerpoint/2010/main" val="3803956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2694742"/>
            <a:ext cx="7137202"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Quản lý Nhập hàng và Kho</a:t>
            </a:r>
            <a:endParaRPr lang="en-US" sz="4650" dirty="0"/>
          </a:p>
        </p:txBody>
      </p:sp>
      <p:sp>
        <p:nvSpPr>
          <p:cNvPr id="3" name="Text 1"/>
          <p:cNvSpPr/>
          <p:nvPr/>
        </p:nvSpPr>
        <p:spPr>
          <a:xfrm>
            <a:off x="793790" y="400597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Quản lý nhập hàng</a:t>
            </a:r>
            <a:endParaRPr lang="en-US" sz="2300" dirty="0"/>
          </a:p>
        </p:txBody>
      </p:sp>
      <p:sp>
        <p:nvSpPr>
          <p:cNvPr id="4" name="Text 2"/>
          <p:cNvSpPr/>
          <p:nvPr/>
        </p:nvSpPr>
        <p:spPr>
          <a:xfrm>
            <a:off x="793790" y="460486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Admin tạo phiếu nhập khi tồn kho thấp, cập nhật nhà cung cấp và danh mục hàng nhập.</a:t>
            </a:r>
            <a:endParaRPr lang="en-US" sz="1750" dirty="0"/>
          </a:p>
        </p:txBody>
      </p:sp>
      <p:sp>
        <p:nvSpPr>
          <p:cNvPr id="5" name="Text 3"/>
          <p:cNvSpPr/>
          <p:nvPr/>
        </p:nvSpPr>
        <p:spPr>
          <a:xfrm>
            <a:off x="7599521" y="400597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Quản lý kho</a:t>
            </a:r>
            <a:endParaRPr lang="en-US" sz="2300" dirty="0"/>
          </a:p>
        </p:txBody>
      </p:sp>
      <p:sp>
        <p:nvSpPr>
          <p:cNvPr id="6" name="Text 4"/>
          <p:cNvSpPr/>
          <p:nvPr/>
        </p:nvSpPr>
        <p:spPr>
          <a:xfrm>
            <a:off x="7599521" y="460486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Hỗ trợ nhập số lượng lớn, gán mã IMEI riêng biệt cho từng sản phẩm và cập nhật hệ thống để khách hàng đặt mua.</a:t>
            </a:r>
            <a:endParaRPr lang="en-US" sz="1750" dirty="0"/>
          </a:p>
        </p:txBody>
      </p:sp>
    </p:spTree>
    <p:extLst>
      <p:ext uri="{BB962C8B-B14F-4D97-AF65-F5344CB8AC3E}">
        <p14:creationId xmlns:p14="http://schemas.microsoft.com/office/powerpoint/2010/main" val="1069976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2694742"/>
            <a:ext cx="1178778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Thống kê, Báo cáo và Gửi Email Khách hàng</a:t>
            </a:r>
            <a:endParaRPr lang="en-US" sz="4650" dirty="0"/>
          </a:p>
        </p:txBody>
      </p:sp>
      <p:sp>
        <p:nvSpPr>
          <p:cNvPr id="3" name="Text 1"/>
          <p:cNvSpPr/>
          <p:nvPr/>
        </p:nvSpPr>
        <p:spPr>
          <a:xfrm>
            <a:off x="793790" y="400597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Thống kê và báo cáo</a:t>
            </a:r>
            <a:endParaRPr lang="en-US" sz="2300" dirty="0"/>
          </a:p>
        </p:txBody>
      </p:sp>
      <p:sp>
        <p:nvSpPr>
          <p:cNvPr id="4" name="Text 2"/>
          <p:cNvSpPr/>
          <p:nvPr/>
        </p:nvSpPr>
        <p:spPr>
          <a:xfrm>
            <a:off x="793790" y="460486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Doanh thu theo thời gian, danh mục, số lượng đơn hàng và sản phẩm bán ra được trình bày bằng biểu đồ trực quan.</a:t>
            </a:r>
            <a:endParaRPr lang="en-US" sz="1750" dirty="0"/>
          </a:p>
        </p:txBody>
      </p:sp>
      <p:sp>
        <p:nvSpPr>
          <p:cNvPr id="5" name="Text 3"/>
          <p:cNvSpPr/>
          <p:nvPr/>
        </p:nvSpPr>
        <p:spPr>
          <a:xfrm>
            <a:off x="7599521" y="400597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Gửi email khách hàng</a:t>
            </a:r>
            <a:endParaRPr lang="en-US" sz="2300" dirty="0"/>
          </a:p>
        </p:txBody>
      </p:sp>
      <p:sp>
        <p:nvSpPr>
          <p:cNvPr id="6" name="Text 4"/>
          <p:cNvSpPr/>
          <p:nvPr/>
        </p:nvSpPr>
        <p:spPr>
          <a:xfrm>
            <a:off x="7599521" y="460486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Hệ thống gửi email xác nhận đơn hàng, thông báo khuyến mãi và chăm sóc khách hàng trực tiếp từ hệ thống.</a:t>
            </a:r>
            <a:endParaRPr lang="en-US" sz="1750" dirty="0"/>
          </a:p>
        </p:txBody>
      </p:sp>
    </p:spTree>
    <p:extLst>
      <p:ext uri="{BB962C8B-B14F-4D97-AF65-F5344CB8AC3E}">
        <p14:creationId xmlns:p14="http://schemas.microsoft.com/office/powerpoint/2010/main" val="3468028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49129"/>
            <a:ext cx="7556421" cy="223277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Yêu cầu Phi chức năng: Hiệu năng, Bảo mật và Khả năng Mở rộng</a:t>
            </a:r>
            <a:endParaRPr lang="en-US" sz="4650" dirty="0"/>
          </a:p>
        </p:txBody>
      </p:sp>
      <p:sp>
        <p:nvSpPr>
          <p:cNvPr id="4" name="Shape 1"/>
          <p:cNvSpPr/>
          <p:nvPr/>
        </p:nvSpPr>
        <p:spPr>
          <a:xfrm>
            <a:off x="6280190" y="3222069"/>
            <a:ext cx="3664863" cy="2428637"/>
          </a:xfrm>
          <a:prstGeom prst="roundRect">
            <a:avLst>
              <a:gd name="adj" fmla="val 3923"/>
            </a:avLst>
          </a:prstGeom>
          <a:solidFill>
            <a:srgbClr val="CCEEFF"/>
          </a:solidFill>
          <a:ln w="7620">
            <a:solidFill>
              <a:srgbClr val="B2D4E5"/>
            </a:solidFill>
            <a:prstDash val="solid"/>
          </a:ln>
        </p:spPr>
        <p:txBody>
          <a:bodyPr/>
          <a:lstStyle/>
          <a:p>
            <a:endParaRPr lang="en-US"/>
          </a:p>
        </p:txBody>
      </p:sp>
      <p:sp>
        <p:nvSpPr>
          <p:cNvPr id="5" name="Text 2"/>
          <p:cNvSpPr/>
          <p:nvPr/>
        </p:nvSpPr>
        <p:spPr>
          <a:xfrm>
            <a:off x="6514624" y="345650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Hiệu năng</a:t>
            </a:r>
            <a:endParaRPr lang="en-US" sz="2300" dirty="0"/>
          </a:p>
        </p:txBody>
      </p:sp>
      <p:sp>
        <p:nvSpPr>
          <p:cNvPr id="6" name="Text 3"/>
          <p:cNvSpPr/>
          <p:nvPr/>
        </p:nvSpPr>
        <p:spPr>
          <a:xfrm>
            <a:off x="6514624" y="3964662"/>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Phản hồi trong 2-3 giây, xử lý tối thiểu 1000 đơn hàng/ngày, tìm kiếm nhanh chóng.</a:t>
            </a:r>
            <a:endParaRPr lang="en-US" sz="1750" dirty="0"/>
          </a:p>
        </p:txBody>
      </p:sp>
      <p:sp>
        <p:nvSpPr>
          <p:cNvPr id="7" name="Shape 4"/>
          <p:cNvSpPr/>
          <p:nvPr/>
        </p:nvSpPr>
        <p:spPr>
          <a:xfrm>
            <a:off x="10171867" y="3222069"/>
            <a:ext cx="3664863" cy="2428637"/>
          </a:xfrm>
          <a:prstGeom prst="roundRect">
            <a:avLst>
              <a:gd name="adj" fmla="val 3923"/>
            </a:avLst>
          </a:prstGeom>
          <a:solidFill>
            <a:srgbClr val="CCEEFF"/>
          </a:solidFill>
          <a:ln w="7620">
            <a:solidFill>
              <a:srgbClr val="B2D4E5"/>
            </a:solidFill>
            <a:prstDash val="solid"/>
          </a:ln>
        </p:spPr>
        <p:txBody>
          <a:bodyPr/>
          <a:lstStyle/>
          <a:p>
            <a:endParaRPr lang="en-US"/>
          </a:p>
        </p:txBody>
      </p:sp>
      <p:sp>
        <p:nvSpPr>
          <p:cNvPr id="8" name="Text 5"/>
          <p:cNvSpPr/>
          <p:nvPr/>
        </p:nvSpPr>
        <p:spPr>
          <a:xfrm>
            <a:off x="10406301" y="345650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Bảo mật</a:t>
            </a:r>
            <a:endParaRPr lang="en-US" sz="2300" dirty="0"/>
          </a:p>
        </p:txBody>
      </p:sp>
      <p:sp>
        <p:nvSpPr>
          <p:cNvPr id="9" name="Text 6"/>
          <p:cNvSpPr/>
          <p:nvPr/>
        </p:nvSpPr>
        <p:spPr>
          <a:xfrm>
            <a:off x="10406301" y="3964662"/>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Mã hóa mật khẩu, phân quyền rõ ràng, truyền dữ liệu qua HTTPS và lưu log truy cập.</a:t>
            </a:r>
            <a:endParaRPr lang="en-US" sz="1750" dirty="0"/>
          </a:p>
        </p:txBody>
      </p:sp>
      <p:sp>
        <p:nvSpPr>
          <p:cNvPr id="10" name="Shape 7"/>
          <p:cNvSpPr/>
          <p:nvPr/>
        </p:nvSpPr>
        <p:spPr>
          <a:xfrm>
            <a:off x="6280190" y="5877520"/>
            <a:ext cx="7556421" cy="1702832"/>
          </a:xfrm>
          <a:prstGeom prst="roundRect">
            <a:avLst>
              <a:gd name="adj" fmla="val 5595"/>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6514624" y="611195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Khả năng mở rộng</a:t>
            </a:r>
            <a:endParaRPr lang="en-US" sz="2300" dirty="0"/>
          </a:p>
        </p:txBody>
      </p:sp>
      <p:sp>
        <p:nvSpPr>
          <p:cNvPr id="12" name="Text 9"/>
          <p:cNvSpPr/>
          <p:nvPr/>
        </p:nvSpPr>
        <p:spPr>
          <a:xfrm>
            <a:off x="6514624" y="6620113"/>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Thiết kế dễ mở rộng, tích hợp dịch vụ đám mây và ERP mà không thay đổi kiến trúc.</a:t>
            </a:r>
            <a:endParaRPr lang="en-US" sz="1750" dirty="0"/>
          </a:p>
        </p:txBody>
      </p:sp>
    </p:spTree>
    <p:extLst>
      <p:ext uri="{BB962C8B-B14F-4D97-AF65-F5344CB8AC3E}">
        <p14:creationId xmlns:p14="http://schemas.microsoft.com/office/powerpoint/2010/main" val="137544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1682115"/>
            <a:ext cx="130428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Khả năng Sử dụng, Độ tin cậy và Giải pháp Công nghệ</a:t>
            </a:r>
            <a:endParaRPr lang="en-US" sz="4650" dirty="0"/>
          </a:p>
        </p:txBody>
      </p:sp>
      <p:sp>
        <p:nvSpPr>
          <p:cNvPr id="3" name="Text 1"/>
          <p:cNvSpPr/>
          <p:nvPr/>
        </p:nvSpPr>
        <p:spPr>
          <a:xfrm>
            <a:off x="793790" y="3737610"/>
            <a:ext cx="416825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Khả năng sử dụng và độ tin cậy</a:t>
            </a:r>
            <a:endParaRPr lang="en-US" sz="2300" dirty="0"/>
          </a:p>
        </p:txBody>
      </p:sp>
      <p:sp>
        <p:nvSpPr>
          <p:cNvPr id="4" name="Text 2"/>
          <p:cNvSpPr/>
          <p:nvPr/>
        </p:nvSpPr>
        <p:spPr>
          <a:xfrm>
            <a:off x="793790" y="4336494"/>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Giao diện thân thiện, responsive, hướng dẫn sử dụng rõ ràng, hoạt động ổn định 24/7 và tự động khôi phục dữ liệu.</a:t>
            </a:r>
            <a:endParaRPr lang="en-US" sz="1750" dirty="0"/>
          </a:p>
        </p:txBody>
      </p:sp>
      <p:sp>
        <p:nvSpPr>
          <p:cNvPr id="6" name="Text 4"/>
          <p:cNvSpPr/>
          <p:nvPr/>
        </p:nvSpPr>
        <p:spPr>
          <a:xfrm>
            <a:off x="7505147" y="4493835"/>
            <a:ext cx="6938138" cy="1052632"/>
          </a:xfrm>
          <a:prstGeom prst="rect">
            <a:avLst/>
          </a:prstGeom>
          <a:noFill/>
          <a:ln/>
        </p:spPr>
        <p:txBody>
          <a:bodyPr wrap="none" lIns="0" tIns="0" rIns="0" bIns="0" rtlCol="0" anchor="t"/>
          <a:lstStyle/>
          <a:p>
            <a:pPr>
              <a:lnSpc>
                <a:spcPts val="2850"/>
              </a:lnSpc>
              <a:buSzPct val="100000"/>
            </a:pPr>
            <a:r>
              <a:rPr lang="vi-VN" sz="1750" kern="100" dirty="0">
                <a:latin typeface="Inter" panose="020B0604020202020204" charset="0"/>
                <a:ea typeface="Inter" panose="020B0604020202020204" charset="0"/>
                <a:cs typeface="Times New Roman" panose="02020603050405020304" pitchFamily="18" charset="0"/>
              </a:rPr>
              <a:t>M</a:t>
            </a:r>
            <a:r>
              <a:rPr lang="vi-VN" sz="1750" kern="100" dirty="0">
                <a:effectLst/>
                <a:latin typeface="Inter" panose="020B0604020202020204" charset="0"/>
                <a:ea typeface="Inter" panose="020B0604020202020204" charset="0"/>
                <a:cs typeface="Times New Roman" panose="02020603050405020304" pitchFamily="18" charset="0"/>
              </a:rPr>
              <a:t>ô </a:t>
            </a:r>
            <a:r>
              <a:rPr lang="en-US" sz="1750" kern="100" dirty="0" err="1">
                <a:effectLst/>
                <a:latin typeface="Inter" panose="020B0604020202020204" charset="0"/>
                <a:ea typeface="Inter" panose="020B0604020202020204" charset="0"/>
                <a:cs typeface="Times New Roman" panose="02020603050405020304" pitchFamily="18" charset="0"/>
              </a:rPr>
              <a:t>hình</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phân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lớp</a:t>
            </a:r>
            <a:r>
              <a:rPr lang="en-US" sz="1750" kern="100" dirty="0">
                <a:effectLst/>
                <a:latin typeface="Inter" panose="020B0604020202020204" charset="0"/>
                <a:ea typeface="Inter" panose="020B0604020202020204" charset="0"/>
                <a:cs typeface="Times New Roman" panose="02020603050405020304" pitchFamily="18" charset="0"/>
              </a:rPr>
              <a:t> (Model-View-Controller </a:t>
            </a:r>
            <a:r>
              <a:rPr lang="en-US" sz="1750" kern="100" dirty="0" err="1">
                <a:effectLst/>
                <a:latin typeface="Inter" panose="020B0604020202020204" charset="0"/>
                <a:ea typeface="Inter" panose="020B0604020202020204" charset="0"/>
                <a:cs typeface="Times New Roman" panose="02020603050405020304" pitchFamily="18" charset="0"/>
              </a:rPr>
              <a:t>hoặc</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tương</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tự</a:t>
            </a:r>
            <a:r>
              <a:rPr lang="en-US" sz="1750" kern="100" dirty="0">
                <a:effectLst/>
                <a:latin typeface="Inter" panose="020B0604020202020204" charset="0"/>
                <a:ea typeface="Inter" panose="020B0604020202020204" charset="0"/>
                <a:cs typeface="Times New Roman" panose="02020603050405020304" pitchFamily="18" charset="0"/>
              </a:rPr>
              <a:t>) </a:t>
            </a:r>
            <a:endParaRPr lang="vi-VN" sz="1750" kern="100" dirty="0">
              <a:effectLst/>
              <a:latin typeface="Inter" panose="020B0604020202020204" charset="0"/>
              <a:ea typeface="Inter" panose="020B0604020202020204" charset="0"/>
              <a:cs typeface="Times New Roman" panose="02020603050405020304" pitchFamily="18" charset="0"/>
            </a:endParaRPr>
          </a:p>
          <a:p>
            <a:pPr>
              <a:lnSpc>
                <a:spcPts val="2850"/>
              </a:lnSpc>
              <a:buSzPct val="100000"/>
            </a:pPr>
            <a:r>
              <a:rPr lang="en-US" sz="1750" kern="100" dirty="0" err="1">
                <a:effectLst/>
                <a:latin typeface="Inter" panose="020B0604020202020204" charset="0"/>
                <a:ea typeface="Inter" panose="020B0604020202020204" charset="0"/>
                <a:cs typeface="Times New Roman" panose="02020603050405020304" pitchFamily="18" charset="0"/>
              </a:rPr>
              <a:t>để</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dễ</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bảo</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trì</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và</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cập</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nhật</a:t>
            </a:r>
            <a:r>
              <a:rPr lang="en-US" sz="1750" kern="100" dirty="0">
                <a:effectLst/>
                <a:latin typeface="Inter" panose="020B0604020202020204" charset="0"/>
                <a:ea typeface="Inter" panose="020B0604020202020204" charset="0"/>
                <a:cs typeface="Times New Roman" panose="02020603050405020304" pitchFamily="18" charset="0"/>
              </a:rPr>
              <a:t>.</a:t>
            </a:r>
          </a:p>
          <a:p>
            <a:pPr marL="342900" indent="-342900" algn="l">
              <a:lnSpc>
                <a:spcPts val="2850"/>
              </a:lnSpc>
              <a:buSzPct val="100000"/>
              <a:buChar char="•"/>
            </a:pPr>
            <a:endParaRPr lang="en-US" sz="1750" dirty="0">
              <a:latin typeface="Inter" panose="020B0604020202020204" charset="0"/>
              <a:ea typeface="Inter" panose="020B0604020202020204" charset="0"/>
            </a:endParaRPr>
          </a:p>
        </p:txBody>
      </p:sp>
      <p:sp>
        <p:nvSpPr>
          <p:cNvPr id="7" name="Text 5"/>
          <p:cNvSpPr/>
          <p:nvPr/>
        </p:nvSpPr>
        <p:spPr>
          <a:xfrm>
            <a:off x="7505147" y="5220890"/>
            <a:ext cx="6938137" cy="740271"/>
          </a:xfrm>
          <a:prstGeom prst="rect">
            <a:avLst/>
          </a:prstGeom>
          <a:noFill/>
          <a:ln/>
        </p:spPr>
        <p:txBody>
          <a:bodyPr wrap="none" lIns="0" tIns="0" rIns="0" bIns="0" rtlCol="0" anchor="t"/>
          <a:lstStyle/>
          <a:p>
            <a:pPr algn="l">
              <a:lnSpc>
                <a:spcPts val="2850"/>
              </a:lnSpc>
              <a:buSzPct val="100000"/>
            </a:pPr>
            <a:r>
              <a:rPr lang="vi-VN" sz="1750" dirty="0">
                <a:latin typeface="Inter" panose="020B0604020202020204" charset="0"/>
                <a:ea typeface="Inter" panose="020B0604020202020204" charset="0"/>
              </a:rPr>
              <a:t>C</a:t>
            </a:r>
            <a:r>
              <a:rPr lang="en-US" sz="1750" dirty="0" err="1">
                <a:effectLst/>
                <a:latin typeface="Inter" panose="020B0604020202020204" charset="0"/>
                <a:ea typeface="Inter" panose="020B0604020202020204" charset="0"/>
              </a:rPr>
              <a:t>hức</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năng</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phải</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được</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đóng</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gói</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riêng</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biệt</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để</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dễ</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dàng</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nâng</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cấp</a:t>
            </a:r>
            <a:r>
              <a:rPr lang="en-US" sz="1750" dirty="0">
                <a:effectLst/>
                <a:latin typeface="Inter" panose="020B0604020202020204" charset="0"/>
                <a:ea typeface="Inter" panose="020B0604020202020204" charset="0"/>
              </a:rPr>
              <a:t> </a:t>
            </a:r>
            <a:endParaRPr lang="vi-VN" sz="1750" dirty="0">
              <a:effectLst/>
              <a:latin typeface="Inter" panose="020B0604020202020204" charset="0"/>
              <a:ea typeface="Inter" panose="020B0604020202020204" charset="0"/>
            </a:endParaRPr>
          </a:p>
          <a:p>
            <a:pPr algn="l">
              <a:lnSpc>
                <a:spcPts val="2850"/>
              </a:lnSpc>
              <a:buSzPct val="100000"/>
            </a:pPr>
            <a:r>
              <a:rPr lang="en-US" sz="1750" dirty="0" err="1">
                <a:effectLst/>
                <a:latin typeface="Inter" panose="020B0604020202020204" charset="0"/>
                <a:ea typeface="Inter" panose="020B0604020202020204" charset="0"/>
              </a:rPr>
              <a:t>hoặc</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thay</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thế</a:t>
            </a:r>
            <a:r>
              <a:rPr lang="en-US" sz="1750" dirty="0">
                <a:effectLst/>
                <a:latin typeface="Inter" panose="020B0604020202020204" charset="0"/>
                <a:ea typeface="Inter" panose="020B0604020202020204" charset="0"/>
              </a:rPr>
              <a:t> module </a:t>
            </a:r>
            <a:r>
              <a:rPr lang="en-US" sz="1750" dirty="0" err="1">
                <a:effectLst/>
                <a:latin typeface="Inter" panose="020B0604020202020204" charset="0"/>
                <a:ea typeface="Inter" panose="020B0604020202020204" charset="0"/>
              </a:rPr>
              <a:t>mà</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không</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ảnh</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hưởng</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đến</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toàn</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hệ</a:t>
            </a:r>
            <a:r>
              <a:rPr lang="en-US" sz="1750" dirty="0">
                <a:effectLst/>
                <a:latin typeface="Inter" panose="020B0604020202020204" charset="0"/>
                <a:ea typeface="Inter" panose="020B0604020202020204" charset="0"/>
              </a:rPr>
              <a:t> </a:t>
            </a:r>
            <a:r>
              <a:rPr lang="en-US" sz="1750" dirty="0" err="1">
                <a:effectLst/>
                <a:latin typeface="Inter" panose="020B0604020202020204" charset="0"/>
                <a:ea typeface="Inter" panose="020B0604020202020204" charset="0"/>
              </a:rPr>
              <a:t>thống</a:t>
            </a:r>
            <a:r>
              <a:rPr lang="en-US" sz="1800" dirty="0">
                <a:effectLst/>
                <a:latin typeface="Times New Roman" panose="02020603050405020304" pitchFamily="18" charset="0"/>
                <a:ea typeface="Calibri" panose="020F0502020204030204" pitchFamily="34" charset="0"/>
              </a:rPr>
              <a:t>.</a:t>
            </a:r>
            <a:endParaRPr lang="en-US" sz="1750" dirty="0"/>
          </a:p>
        </p:txBody>
      </p:sp>
      <p:sp>
        <p:nvSpPr>
          <p:cNvPr id="11" name="Text 1">
            <a:extLst>
              <a:ext uri="{FF2B5EF4-FFF2-40B4-BE49-F238E27FC236}">
                <a16:creationId xmlns:a16="http://schemas.microsoft.com/office/drawing/2014/main" id="{C487B26A-481A-EABF-3C19-72C5110C3099}"/>
              </a:ext>
            </a:extLst>
          </p:cNvPr>
          <p:cNvSpPr/>
          <p:nvPr/>
        </p:nvSpPr>
        <p:spPr>
          <a:xfrm>
            <a:off x="7599521" y="3707071"/>
            <a:ext cx="416825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Khả </a:t>
            </a:r>
            <a:r>
              <a:rPr lang="en-US" sz="2300" b="1" dirty="0" err="1">
                <a:solidFill>
                  <a:srgbClr val="000000"/>
                </a:solidFill>
                <a:latin typeface="Abadi" panose="020B0604020104020204" pitchFamily="34" charset="0"/>
                <a:ea typeface="Petrona Bold" pitchFamily="34" charset="-122"/>
                <a:cs typeface="Petrona Bold" pitchFamily="34" charset="-120"/>
              </a:rPr>
              <a:t>năng</a:t>
            </a:r>
            <a:r>
              <a:rPr lang="en-US" sz="2300" b="1" dirty="0">
                <a:solidFill>
                  <a:srgbClr val="000000"/>
                </a:solidFill>
                <a:latin typeface="Abadi" panose="020B0604020104020204" pitchFamily="34" charset="0"/>
                <a:ea typeface="Petrona Bold" pitchFamily="34" charset="-122"/>
                <a:cs typeface="Petrona Bold" pitchFamily="34" charset="-120"/>
              </a:rPr>
              <a:t> </a:t>
            </a:r>
            <a:r>
              <a:rPr lang="vi-VN" sz="2300" b="1" dirty="0">
                <a:solidFill>
                  <a:srgbClr val="000000"/>
                </a:solidFill>
                <a:latin typeface="Petrona Bold" pitchFamily="34" charset="0"/>
                <a:ea typeface="Petrona Bold" pitchFamily="34" charset="-122"/>
                <a:cs typeface="Petrona Bold" pitchFamily="34" charset="-120"/>
              </a:rPr>
              <a:t>bảo trì và cập nhật</a:t>
            </a:r>
            <a:endParaRPr lang="en-US" sz="2300" dirty="0"/>
          </a:p>
        </p:txBody>
      </p:sp>
      <p:sp>
        <p:nvSpPr>
          <p:cNvPr id="13" name="Hộp Văn bản 12">
            <a:extLst>
              <a:ext uri="{FF2B5EF4-FFF2-40B4-BE49-F238E27FC236}">
                <a16:creationId xmlns:a16="http://schemas.microsoft.com/office/drawing/2014/main" id="{DB856983-FB59-1BB3-DE33-00D83770EE1B}"/>
              </a:ext>
            </a:extLst>
          </p:cNvPr>
          <p:cNvSpPr txBox="1"/>
          <p:nvPr/>
        </p:nvSpPr>
        <p:spPr>
          <a:xfrm>
            <a:off x="7404411" y="5988330"/>
            <a:ext cx="7029802" cy="757708"/>
          </a:xfrm>
          <a:prstGeom prst="rect">
            <a:avLst/>
          </a:prstGeom>
          <a:noFill/>
        </p:spPr>
        <p:txBody>
          <a:bodyPr wrap="square">
            <a:spAutoFit/>
          </a:bodyPr>
          <a:lstStyle/>
          <a:p>
            <a:pPr marR="0" lvl="0">
              <a:lnSpc>
                <a:spcPct val="125000"/>
              </a:lnSpc>
              <a:spcBef>
                <a:spcPts val="600"/>
              </a:spcBef>
              <a:spcAft>
                <a:spcPts val="600"/>
              </a:spcAft>
            </a:pPr>
            <a:r>
              <a:rPr lang="en-US" sz="1750" kern="100" dirty="0" err="1">
                <a:effectLst/>
                <a:latin typeface="Inter" panose="020B0604020202020204" charset="0"/>
                <a:ea typeface="Inter" panose="020B0604020202020204" charset="0"/>
                <a:cs typeface="Times New Roman" panose="02020603050405020304" pitchFamily="18" charset="0"/>
              </a:rPr>
              <a:t>Có</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thể</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thực</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hiện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kiểm</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thử</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tự</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động</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một</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phần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trong</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quá</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trình</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phát</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triển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và</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cập</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nhật</a:t>
            </a:r>
            <a:r>
              <a:rPr lang="en-US" sz="1750" kern="100" dirty="0">
                <a:effectLst/>
                <a:latin typeface="Inter" panose="020B0604020202020204" charset="0"/>
                <a:ea typeface="Inter" panose="020B0604020202020204" charset="0"/>
                <a:cs typeface="Times New Roman" panose="02020603050405020304" pitchFamily="18" charset="0"/>
              </a:rPr>
              <a:t>.</a:t>
            </a:r>
          </a:p>
        </p:txBody>
      </p:sp>
    </p:spTree>
    <p:extLst>
      <p:ext uri="{BB962C8B-B14F-4D97-AF65-F5344CB8AC3E}">
        <p14:creationId xmlns:p14="http://schemas.microsoft.com/office/powerpoint/2010/main" val="1575490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07117A6-840C-4636-4B55-D2729E8F56C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76B01FC-074A-189E-E8FE-E3BC9F7AEE30}"/>
              </a:ext>
            </a:extLst>
          </p:cNvPr>
          <p:cNvSpPr/>
          <p:nvPr/>
        </p:nvSpPr>
        <p:spPr>
          <a:xfrm>
            <a:off x="793790" y="1682115"/>
            <a:ext cx="13042821" cy="1488519"/>
          </a:xfrm>
          <a:prstGeom prst="rect">
            <a:avLst/>
          </a:prstGeom>
          <a:noFill/>
          <a:ln/>
        </p:spPr>
        <p:txBody>
          <a:bodyPr wrap="square" lIns="0" tIns="0" rIns="0" bIns="0" rtlCol="0" anchor="t"/>
          <a:lstStyle/>
          <a:p>
            <a:pPr marL="0" indent="0" algn="l">
              <a:lnSpc>
                <a:spcPts val="5850"/>
              </a:lnSpc>
              <a:buNone/>
            </a:pPr>
            <a:r>
              <a:rPr lang="vi-VN" sz="4650" b="1" dirty="0"/>
              <a:t>Đề xuất giải pháp và mở rộng trong tương lai</a:t>
            </a:r>
            <a:endParaRPr lang="en-US" sz="4650" b="1" dirty="0"/>
          </a:p>
        </p:txBody>
      </p:sp>
      <p:sp>
        <p:nvSpPr>
          <p:cNvPr id="5" name="Text 3">
            <a:extLst>
              <a:ext uri="{FF2B5EF4-FFF2-40B4-BE49-F238E27FC236}">
                <a16:creationId xmlns:a16="http://schemas.microsoft.com/office/drawing/2014/main" id="{59FD9B9A-82B9-322C-D52F-79AAA5F52215}"/>
              </a:ext>
            </a:extLst>
          </p:cNvPr>
          <p:cNvSpPr/>
          <p:nvPr/>
        </p:nvSpPr>
        <p:spPr>
          <a:xfrm>
            <a:off x="1221023" y="3784166"/>
            <a:ext cx="2977039" cy="372070"/>
          </a:xfrm>
          <a:prstGeom prst="rect">
            <a:avLst/>
          </a:prstGeom>
          <a:noFill/>
          <a:ln/>
        </p:spPr>
        <p:txBody>
          <a:bodyPr wrap="none" lIns="0" tIns="0" rIns="0" bIns="0" rtlCol="0" anchor="t"/>
          <a:lstStyle/>
          <a:p>
            <a:pPr marL="0" indent="0" algn="l">
              <a:lnSpc>
                <a:spcPts val="2900"/>
              </a:lnSpc>
              <a:buNone/>
            </a:pPr>
            <a:r>
              <a:rPr lang="vi-VN" sz="2300" b="1" dirty="0">
                <a:solidFill>
                  <a:srgbClr val="000000"/>
                </a:solidFill>
                <a:latin typeface="Petrona Bold" pitchFamily="34" charset="0"/>
                <a:ea typeface="Petrona Bold" pitchFamily="34" charset="-122"/>
                <a:cs typeface="Petrona Bold" pitchFamily="34" charset="-120"/>
              </a:rPr>
              <a:t>Đề xuất g</a:t>
            </a:r>
            <a:r>
              <a:rPr lang="en-US" sz="2300" b="1" dirty="0" err="1">
                <a:solidFill>
                  <a:srgbClr val="000000"/>
                </a:solidFill>
                <a:latin typeface="Abadi" panose="020B0604020104020204" pitchFamily="34" charset="0"/>
                <a:ea typeface="Petrona Bold" pitchFamily="34" charset="-122"/>
                <a:cs typeface="Petrona Bold" pitchFamily="34" charset="-120"/>
              </a:rPr>
              <a:t>iải</a:t>
            </a:r>
            <a:r>
              <a:rPr lang="en-US" sz="2300" b="1" dirty="0">
                <a:solidFill>
                  <a:srgbClr val="000000"/>
                </a:solidFill>
                <a:latin typeface="Abadi" panose="020B0604020104020204" pitchFamily="34" charset="0"/>
                <a:ea typeface="Petrona Bold" pitchFamily="34" charset="-122"/>
                <a:cs typeface="Petrona Bold" pitchFamily="34" charset="-120"/>
              </a:rPr>
              <a:t> </a:t>
            </a:r>
            <a:r>
              <a:rPr lang="en-US" sz="2300" b="1" dirty="0" err="1">
                <a:solidFill>
                  <a:srgbClr val="000000"/>
                </a:solidFill>
                <a:latin typeface="Abadi" panose="020B0604020104020204" pitchFamily="34" charset="0"/>
                <a:ea typeface="Petrona Bold" pitchFamily="34" charset="-122"/>
                <a:cs typeface="Petrona Bold" pitchFamily="34" charset="-120"/>
              </a:rPr>
              <a:t>pháp</a:t>
            </a:r>
            <a:endParaRPr lang="en-US" sz="2300" dirty="0"/>
          </a:p>
        </p:txBody>
      </p:sp>
      <p:sp>
        <p:nvSpPr>
          <p:cNvPr id="6" name="Text 4">
            <a:extLst>
              <a:ext uri="{FF2B5EF4-FFF2-40B4-BE49-F238E27FC236}">
                <a16:creationId xmlns:a16="http://schemas.microsoft.com/office/drawing/2014/main" id="{EB595647-A125-D833-8044-271B9F5002BD}"/>
              </a:ext>
            </a:extLst>
          </p:cNvPr>
          <p:cNvSpPr/>
          <p:nvPr/>
        </p:nvSpPr>
        <p:spPr>
          <a:xfrm>
            <a:off x="1221023" y="43830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Frontend: Java Swing hoặc ReactJS</a:t>
            </a:r>
            <a:endParaRPr lang="en-US" sz="1750" dirty="0"/>
          </a:p>
        </p:txBody>
      </p:sp>
      <p:sp>
        <p:nvSpPr>
          <p:cNvPr id="7" name="Text 5">
            <a:extLst>
              <a:ext uri="{FF2B5EF4-FFF2-40B4-BE49-F238E27FC236}">
                <a16:creationId xmlns:a16="http://schemas.microsoft.com/office/drawing/2014/main" id="{B47F217E-54E4-54F8-ADBA-1E9221D4203D}"/>
              </a:ext>
            </a:extLst>
          </p:cNvPr>
          <p:cNvSpPr/>
          <p:nvPr/>
        </p:nvSpPr>
        <p:spPr>
          <a:xfrm>
            <a:off x="1221023" y="48252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Backend: Java hoặc Python theo mô hình MVC</a:t>
            </a:r>
            <a:endParaRPr lang="en-US" sz="1750" dirty="0"/>
          </a:p>
        </p:txBody>
      </p:sp>
      <p:sp>
        <p:nvSpPr>
          <p:cNvPr id="8" name="Text 6">
            <a:extLst>
              <a:ext uri="{FF2B5EF4-FFF2-40B4-BE49-F238E27FC236}">
                <a16:creationId xmlns:a16="http://schemas.microsoft.com/office/drawing/2014/main" id="{DF1FF473-D406-91DC-E879-2588810A7CC6}"/>
              </a:ext>
            </a:extLst>
          </p:cNvPr>
          <p:cNvSpPr/>
          <p:nvPr/>
        </p:nvSpPr>
        <p:spPr>
          <a:xfrm>
            <a:off x="1221023" y="526744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Cơ sở dữ liệu: Microsoft SQL Server</a:t>
            </a:r>
            <a:endParaRPr lang="en-US" sz="1750" dirty="0"/>
          </a:p>
        </p:txBody>
      </p:sp>
      <p:sp>
        <p:nvSpPr>
          <p:cNvPr id="9" name="Text 7">
            <a:extLst>
              <a:ext uri="{FF2B5EF4-FFF2-40B4-BE49-F238E27FC236}">
                <a16:creationId xmlns:a16="http://schemas.microsoft.com/office/drawing/2014/main" id="{F72C1E80-C108-97BF-4775-216AAABC33BE}"/>
              </a:ext>
            </a:extLst>
          </p:cNvPr>
          <p:cNvSpPr/>
          <p:nvPr/>
        </p:nvSpPr>
        <p:spPr>
          <a:xfrm>
            <a:off x="1221023" y="570964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Báo cáo: JFreeChart hoặc Matplotlib</a:t>
            </a:r>
            <a:endParaRPr lang="en-US" sz="1750" dirty="0"/>
          </a:p>
        </p:txBody>
      </p:sp>
      <p:sp>
        <p:nvSpPr>
          <p:cNvPr id="10" name="Text 8">
            <a:extLst>
              <a:ext uri="{FF2B5EF4-FFF2-40B4-BE49-F238E27FC236}">
                <a16:creationId xmlns:a16="http://schemas.microsoft.com/office/drawing/2014/main" id="{0798FC7B-1C86-DCD1-57DF-F09577B14B49}"/>
              </a:ext>
            </a:extLst>
          </p:cNvPr>
          <p:cNvSpPr/>
          <p:nvPr/>
        </p:nvSpPr>
        <p:spPr>
          <a:xfrm>
            <a:off x="1221023" y="615184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Gửi email: JavaMail API hoặc SMTP Python</a:t>
            </a:r>
            <a:endParaRPr lang="en-US" sz="1750" dirty="0"/>
          </a:p>
        </p:txBody>
      </p:sp>
      <p:sp>
        <p:nvSpPr>
          <p:cNvPr id="11" name="Text 1">
            <a:extLst>
              <a:ext uri="{FF2B5EF4-FFF2-40B4-BE49-F238E27FC236}">
                <a16:creationId xmlns:a16="http://schemas.microsoft.com/office/drawing/2014/main" id="{594475F2-0B23-1F82-0D27-2263C44DB5D4}"/>
              </a:ext>
            </a:extLst>
          </p:cNvPr>
          <p:cNvSpPr/>
          <p:nvPr/>
        </p:nvSpPr>
        <p:spPr>
          <a:xfrm>
            <a:off x="8231653" y="3784166"/>
            <a:ext cx="4168259" cy="372070"/>
          </a:xfrm>
          <a:prstGeom prst="rect">
            <a:avLst/>
          </a:prstGeom>
          <a:noFill/>
          <a:ln/>
        </p:spPr>
        <p:txBody>
          <a:bodyPr wrap="none" lIns="0" tIns="0" rIns="0" bIns="0" rtlCol="0" anchor="t"/>
          <a:lstStyle/>
          <a:p>
            <a:pPr marL="0" indent="0" algn="l">
              <a:lnSpc>
                <a:spcPts val="2900"/>
              </a:lnSpc>
              <a:buNone/>
            </a:pPr>
            <a:r>
              <a:rPr lang="vi-VN" sz="2300" b="1" dirty="0"/>
              <a:t>Mở rộng trong tương lại</a:t>
            </a:r>
            <a:endParaRPr lang="en-US" sz="2300" b="1" dirty="0"/>
          </a:p>
        </p:txBody>
      </p:sp>
      <p:sp>
        <p:nvSpPr>
          <p:cNvPr id="12" name="Text 2">
            <a:extLst>
              <a:ext uri="{FF2B5EF4-FFF2-40B4-BE49-F238E27FC236}">
                <a16:creationId xmlns:a16="http://schemas.microsoft.com/office/drawing/2014/main" id="{C3088E2D-392B-0DB1-F016-BB763A89EC22}"/>
              </a:ext>
            </a:extLst>
          </p:cNvPr>
          <p:cNvSpPr/>
          <p:nvPr/>
        </p:nvSpPr>
        <p:spPr>
          <a:xfrm>
            <a:off x="8231653" y="438305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Giao diện thân thiện, responsive, hướng dẫn sử dụng rõ ràng, hoạt động ổn định 24/7 và tự động khôi phục dữ liệu.</a:t>
            </a:r>
            <a:endParaRPr lang="en-US" sz="1750" dirty="0"/>
          </a:p>
        </p:txBody>
      </p:sp>
    </p:spTree>
    <p:extLst>
      <p:ext uri="{BB962C8B-B14F-4D97-AF65-F5344CB8AC3E}">
        <p14:creationId xmlns:p14="http://schemas.microsoft.com/office/powerpoint/2010/main" val="136061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95281"/>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Tổng Quan Hệ Thống Phần Mềm Quản Lý Bán Hàng</a:t>
            </a:r>
            <a:endParaRPr lang="en-US" sz="4650" dirty="0"/>
          </a:p>
        </p:txBody>
      </p:sp>
      <p:sp>
        <p:nvSpPr>
          <p:cNvPr id="4" name="Text 1"/>
          <p:cNvSpPr/>
          <p:nvPr/>
        </p:nvSpPr>
        <p:spPr>
          <a:xfrm>
            <a:off x="793790" y="312396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Phần mềm quản lý bán hàng là hệ thống tích hợp hỗ trợ quản lý quy trình kinh doanh và vận hành nội bộ. Nó giúp điều phối các bộ phận như kinh doanh, kho hàng, kế toán, kỹ thuật và chăm sóc khách hàng nhằm tối ưu hiệu quả hoạt động.</a:t>
            </a:r>
            <a:endParaRPr lang="en-US" sz="1750" dirty="0"/>
          </a:p>
        </p:txBody>
      </p:sp>
      <p:sp>
        <p:nvSpPr>
          <p:cNvPr id="5" name="Text 2"/>
          <p:cNvSpPr/>
          <p:nvPr/>
        </p:nvSpPr>
        <p:spPr>
          <a:xfrm>
            <a:off x="793790" y="483072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Đề tài này khảo sát hiện trạng hệ thống, từ cơ cấu tổ chức nội bộ đến tương tác với các yếu tố bên ngoài như khách hàng, nhà cung cấp, cơ quan thuế và đối tác vận chuyển. Đồng thời, phân tích quy trình nghiệp vụ và các yêu cầu xây dựng phần mềm.</a:t>
            </a:r>
            <a:endParaRPr lang="en-US" sz="1750" dirty="0"/>
          </a:p>
        </p:txBody>
      </p:sp>
      <p:sp>
        <p:nvSpPr>
          <p:cNvPr id="6" name="Shape 3"/>
          <p:cNvSpPr/>
          <p:nvPr/>
        </p:nvSpPr>
        <p:spPr>
          <a:xfrm>
            <a:off x="793790" y="6554391"/>
            <a:ext cx="362903" cy="362903"/>
          </a:xfrm>
          <a:prstGeom prst="roundRect">
            <a:avLst>
              <a:gd name="adj" fmla="val 25194296"/>
            </a:avLst>
          </a:prstGeom>
          <a:noFill/>
          <a:ln w="7620">
            <a:solidFill>
              <a:srgbClr val="FFFFFF"/>
            </a:solidFill>
            <a:prstDash val="solid"/>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793790" y="1387523"/>
            <a:ext cx="12264287"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Phân tích Hệ thống Quản lý Laptop</a:t>
            </a:r>
            <a:endParaRPr lang="en-US" sz="4650" dirty="0"/>
          </a:p>
        </p:txBody>
      </p:sp>
      <p:sp>
        <p:nvSpPr>
          <p:cNvPr id="4" name="Text 1"/>
          <p:cNvSpPr/>
          <p:nvPr/>
        </p:nvSpPr>
        <p:spPr>
          <a:xfrm>
            <a:off x="793790" y="3216204"/>
            <a:ext cx="12264287" cy="1451610"/>
          </a:xfrm>
          <a:prstGeom prst="rect">
            <a:avLst/>
          </a:prstGeom>
          <a:noFill/>
          <a:ln/>
        </p:spPr>
        <p:txBody>
          <a:bodyPr wrap="square" lIns="0" tIns="0" rIns="0" bIns="0" rtlCol="0" anchor="t"/>
          <a:lstStyle/>
          <a:p>
            <a:pPr marL="0" indent="0" algn="l">
              <a:lnSpc>
                <a:spcPts val="2850"/>
              </a:lnSpc>
              <a:buNone/>
            </a:pPr>
            <a:r>
              <a:rPr lang="vi-VN" sz="1750" dirty="0">
                <a:solidFill>
                  <a:srgbClr val="272525"/>
                </a:solidFill>
                <a:latin typeface="Inter" pitchFamily="34" charset="0"/>
                <a:ea typeface="Inter" pitchFamily="34" charset="-122"/>
                <a:cs typeface="Inter" pitchFamily="34" charset="-120"/>
              </a:rPr>
              <a:t>Trình </a:t>
            </a:r>
            <a:r>
              <a:rPr lang="en-US" sz="1750" dirty="0" err="1">
                <a:solidFill>
                  <a:srgbClr val="272525"/>
                </a:solidFill>
                <a:latin typeface="Inter" pitchFamily="34" charset="0"/>
                <a:ea typeface="Inter" pitchFamily="34" charset="-122"/>
                <a:cs typeface="Inter" pitchFamily="34" charset="-120"/>
              </a:rPr>
              <a:t>bày</a:t>
            </a:r>
            <a:r>
              <a:rPr lang="en-US" sz="1750" dirty="0">
                <a:solidFill>
                  <a:srgbClr val="272525"/>
                </a:solidFill>
                <a:latin typeface="Inter" pitchFamily="34" charset="0"/>
                <a:ea typeface="Inter" pitchFamily="34" charset="-122"/>
                <a:cs typeface="Inter" pitchFamily="34" charset="-120"/>
              </a:rPr>
              <a:t> phân tích hệ thống với sơ đồ mức ngữ cảnh quy trình nghiệp vụ, sơ đồ thực thể kết hợp (ERD), và bảng mapping. Hệ thống quản lý gồm các module chính như quản lý nhập hàng, hãng Laptop, nhà cung cấp, hóa đơn, khách hàng và thống kê.</a:t>
            </a:r>
            <a:endParaRPr lang="en-US" sz="1750" dirty="0"/>
          </a:p>
        </p:txBody>
      </p:sp>
      <p:sp>
        <p:nvSpPr>
          <p:cNvPr id="5" name="Text 2"/>
          <p:cNvSpPr/>
          <p:nvPr/>
        </p:nvSpPr>
        <p:spPr>
          <a:xfrm>
            <a:off x="793790" y="4922965"/>
            <a:ext cx="12264287"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Phân tích chi tiết các chức năng nghiệp vụ và hệ thống, bao gồm yêu cầu chức năng, phi chức năng, và sơ đồ Use Case tổng quát, giúp hình dung tổng thể hoạt động của phần mềm.</a:t>
            </a:r>
            <a:endParaRPr lang="en-US" sz="1750" dirty="0"/>
          </a:p>
        </p:txBody>
      </p:sp>
    </p:spTree>
    <p:extLst>
      <p:ext uri="{BB962C8B-B14F-4D97-AF65-F5344CB8AC3E}">
        <p14:creationId xmlns:p14="http://schemas.microsoft.com/office/powerpoint/2010/main" val="2430374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1F2018-E5B4-C7E8-BA57-D362AB51593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3567467-82CA-BF1B-805E-C05167F550C9}"/>
              </a:ext>
            </a:extLst>
          </p:cNvPr>
          <p:cNvSpPr/>
          <p:nvPr/>
        </p:nvSpPr>
        <p:spPr>
          <a:xfrm>
            <a:off x="1183056" y="622860"/>
            <a:ext cx="12264287" cy="954233"/>
          </a:xfrm>
          <a:prstGeom prst="rect">
            <a:avLst/>
          </a:prstGeom>
          <a:noFill/>
          <a:ln/>
        </p:spPr>
        <p:txBody>
          <a:bodyPr wrap="square" lIns="0" tIns="0" rIns="0" bIns="0" rtlCol="0" anchor="t"/>
          <a:lstStyle/>
          <a:p>
            <a:pPr marL="0" indent="0" algn="ctr">
              <a:lnSpc>
                <a:spcPts val="5850"/>
              </a:lnSpc>
              <a:buNone/>
            </a:pPr>
            <a:r>
              <a:rPr lang="vi-VN" sz="4650" b="1" dirty="0">
                <a:solidFill>
                  <a:srgbClr val="000000"/>
                </a:solidFill>
                <a:ea typeface="Petrona Bold" pitchFamily="34" charset="-122"/>
              </a:rPr>
              <a:t>Sơ đồ mức ngữ cảnh quy trình nghiệp vụ</a:t>
            </a:r>
            <a:endParaRPr lang="en-US" sz="4650" b="1" dirty="0"/>
          </a:p>
        </p:txBody>
      </p:sp>
      <p:pic>
        <p:nvPicPr>
          <p:cNvPr id="2" name="Picture 1">
            <a:extLst>
              <a:ext uri="{FF2B5EF4-FFF2-40B4-BE49-F238E27FC236}">
                <a16:creationId xmlns:a16="http://schemas.microsoft.com/office/drawing/2014/main" id="{E902A80E-81C3-DD11-6F1C-3692637509C0}"/>
              </a:ext>
            </a:extLst>
          </p:cNvPr>
          <p:cNvPicPr>
            <a:picLocks noChangeAspect="1"/>
          </p:cNvPicPr>
          <p:nvPr/>
        </p:nvPicPr>
        <p:blipFill>
          <a:blip r:embed="rId3"/>
          <a:stretch>
            <a:fillRect/>
          </a:stretch>
        </p:blipFill>
        <p:spPr>
          <a:xfrm>
            <a:off x="3124106" y="1583473"/>
            <a:ext cx="7636821" cy="6430561"/>
          </a:xfrm>
          <a:prstGeom prst="rect">
            <a:avLst/>
          </a:prstGeom>
        </p:spPr>
      </p:pic>
    </p:spTree>
    <p:extLst>
      <p:ext uri="{BB962C8B-B14F-4D97-AF65-F5344CB8AC3E}">
        <p14:creationId xmlns:p14="http://schemas.microsoft.com/office/powerpoint/2010/main" val="3846356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CBA84B4-361E-8D0A-A5BA-80F60B477C8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946F6C4-2A21-07D6-DA34-FA2E68BE04C3}"/>
              </a:ext>
            </a:extLst>
          </p:cNvPr>
          <p:cNvSpPr/>
          <p:nvPr/>
        </p:nvSpPr>
        <p:spPr>
          <a:xfrm>
            <a:off x="649561" y="629240"/>
            <a:ext cx="12264287" cy="954233"/>
          </a:xfrm>
          <a:prstGeom prst="rect">
            <a:avLst/>
          </a:prstGeom>
          <a:noFill/>
          <a:ln/>
        </p:spPr>
        <p:txBody>
          <a:bodyPr wrap="square" lIns="0" tIns="0" rIns="0" bIns="0" rtlCol="0" anchor="t"/>
          <a:lstStyle/>
          <a:p>
            <a:pPr marL="0" indent="0" algn="ctr">
              <a:lnSpc>
                <a:spcPts val="5850"/>
              </a:lnSpc>
              <a:buNone/>
            </a:pPr>
            <a:r>
              <a:rPr lang="vi-VN" sz="4650" b="1" dirty="0"/>
              <a:t>Sơ đồ thực thể kết hợp ERD</a:t>
            </a:r>
            <a:endParaRPr lang="en-US" sz="4650" b="1" dirty="0"/>
          </a:p>
        </p:txBody>
      </p:sp>
      <p:pic>
        <p:nvPicPr>
          <p:cNvPr id="4" name="Picture 1">
            <a:extLst>
              <a:ext uri="{FF2B5EF4-FFF2-40B4-BE49-F238E27FC236}">
                <a16:creationId xmlns:a16="http://schemas.microsoft.com/office/drawing/2014/main" id="{380422D5-C61F-4D86-9D30-DEF37F0421E2}"/>
              </a:ext>
            </a:extLst>
          </p:cNvPr>
          <p:cNvPicPr>
            <a:picLocks noChangeAspect="1"/>
          </p:cNvPicPr>
          <p:nvPr/>
        </p:nvPicPr>
        <p:blipFill>
          <a:blip r:embed="rId3"/>
          <a:stretch>
            <a:fillRect/>
          </a:stretch>
        </p:blipFill>
        <p:spPr>
          <a:xfrm>
            <a:off x="3390435" y="1583473"/>
            <a:ext cx="7849529" cy="6330499"/>
          </a:xfrm>
          <a:prstGeom prst="rect">
            <a:avLst/>
          </a:prstGeom>
        </p:spPr>
      </p:pic>
    </p:spTree>
    <p:extLst>
      <p:ext uri="{BB962C8B-B14F-4D97-AF65-F5344CB8AC3E}">
        <p14:creationId xmlns:p14="http://schemas.microsoft.com/office/powerpoint/2010/main" val="2370563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44BA66-DF2D-B72D-461E-827894B818B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B90C9EC-C4A9-A846-FD8E-3623900F7B2C}"/>
              </a:ext>
            </a:extLst>
          </p:cNvPr>
          <p:cNvSpPr/>
          <p:nvPr/>
        </p:nvSpPr>
        <p:spPr>
          <a:xfrm>
            <a:off x="2732048" y="339309"/>
            <a:ext cx="9166303" cy="552789"/>
          </a:xfrm>
          <a:prstGeom prst="rect">
            <a:avLst/>
          </a:prstGeom>
          <a:noFill/>
          <a:ln/>
        </p:spPr>
        <p:txBody>
          <a:bodyPr wrap="square" lIns="0" tIns="0" rIns="0" bIns="0" rtlCol="0" anchor="t"/>
          <a:lstStyle/>
          <a:p>
            <a:pPr marL="0" indent="0" algn="ctr">
              <a:lnSpc>
                <a:spcPts val="5850"/>
              </a:lnSpc>
              <a:buNone/>
            </a:pPr>
            <a:r>
              <a:rPr lang="vi-VN" sz="4650" b="1" dirty="0" err="1"/>
              <a:t>Mapping</a:t>
            </a:r>
            <a:r>
              <a:rPr lang="vi-VN" sz="4650" b="1" dirty="0"/>
              <a:t> </a:t>
            </a:r>
            <a:r>
              <a:rPr lang="vi-VN" sz="4650" b="1" dirty="0" err="1"/>
              <a:t>Table</a:t>
            </a:r>
            <a:endParaRPr lang="en-US" sz="4650" b="1" dirty="0"/>
          </a:p>
        </p:txBody>
      </p:sp>
      <p:pic>
        <p:nvPicPr>
          <p:cNvPr id="2" name="Picture 1">
            <a:extLst>
              <a:ext uri="{FF2B5EF4-FFF2-40B4-BE49-F238E27FC236}">
                <a16:creationId xmlns:a16="http://schemas.microsoft.com/office/drawing/2014/main" id="{EBD272D3-F107-9988-05CB-5F66963E08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9169" y="1290025"/>
            <a:ext cx="7632062" cy="6671945"/>
          </a:xfrm>
          <a:prstGeom prst="rect">
            <a:avLst/>
          </a:prstGeom>
          <a:noFill/>
        </p:spPr>
      </p:pic>
    </p:spTree>
    <p:extLst>
      <p:ext uri="{BB962C8B-B14F-4D97-AF65-F5344CB8AC3E}">
        <p14:creationId xmlns:p14="http://schemas.microsoft.com/office/powerpoint/2010/main" val="2648819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1683425"/>
            <a:ext cx="1004411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Yêu cầu chức năng và Use Case chính</a:t>
            </a:r>
            <a:endParaRPr lang="en-US" sz="4650" dirty="0"/>
          </a:p>
        </p:txBody>
      </p:sp>
      <p:sp>
        <p:nvSpPr>
          <p:cNvPr id="3" name="Text 1"/>
          <p:cNvSpPr/>
          <p:nvPr/>
        </p:nvSpPr>
        <p:spPr>
          <a:xfrm>
            <a:off x="793790" y="288131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Hệ thống có các module chính như quản lý nhập hàng, hãng Laptop, nhà cung cấp, hóa đơn, khách hàng và thống kê. Nhân viên bán hàng và quản lý có các quyền khác nhau, trong đó quản lý có toàn quyền.</a:t>
            </a:r>
            <a:endParaRPr lang="en-US" sz="1750" dirty="0"/>
          </a:p>
        </p:txBody>
      </p:sp>
      <p:sp>
        <p:nvSpPr>
          <p:cNvPr id="4" name="Text 2"/>
          <p:cNvSpPr/>
          <p:nvPr/>
        </p:nvSpPr>
        <p:spPr>
          <a:xfrm>
            <a:off x="793790" y="386226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Yêu cầu chức năng nghiệp vụ bao gồm thêm khách hàng, in hóa đơn, tra cứu Laptop, thêm hãng Laptop, nhập kho, và thống kê doanh thu. Hệ thống cũng có yêu cầu sao lưu, phân quyền và giao diện đơn giản.</a:t>
            </a:r>
            <a:endParaRPr lang="en-US" sz="1750" dirty="0"/>
          </a:p>
        </p:txBody>
      </p:sp>
      <p:sp>
        <p:nvSpPr>
          <p:cNvPr id="5" name="Shape 3"/>
          <p:cNvSpPr/>
          <p:nvPr/>
        </p:nvSpPr>
        <p:spPr>
          <a:xfrm>
            <a:off x="793790" y="4843224"/>
            <a:ext cx="4196358" cy="1702832"/>
          </a:xfrm>
          <a:prstGeom prst="roundRect">
            <a:avLst>
              <a:gd name="adj" fmla="val 5595"/>
            </a:avLst>
          </a:prstGeom>
          <a:solidFill>
            <a:srgbClr val="CCEEFF"/>
          </a:solidFill>
          <a:ln w="7620">
            <a:solidFill>
              <a:srgbClr val="B2D4E5"/>
            </a:solidFill>
            <a:prstDash val="solid"/>
          </a:ln>
        </p:spPr>
        <p:txBody>
          <a:bodyPr/>
          <a:lstStyle/>
          <a:p>
            <a:endParaRPr lang="en-US"/>
          </a:p>
        </p:txBody>
      </p:sp>
      <p:sp>
        <p:nvSpPr>
          <p:cNvPr id="6" name="Text 4"/>
          <p:cNvSpPr/>
          <p:nvPr/>
        </p:nvSpPr>
        <p:spPr>
          <a:xfrm>
            <a:off x="1028224" y="507765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Nhân viên bán hàng</a:t>
            </a:r>
            <a:endParaRPr lang="en-US" sz="2300" dirty="0"/>
          </a:p>
        </p:txBody>
      </p:sp>
      <p:sp>
        <p:nvSpPr>
          <p:cNvPr id="7" name="Text 5"/>
          <p:cNvSpPr/>
          <p:nvPr/>
        </p:nvSpPr>
        <p:spPr>
          <a:xfrm>
            <a:off x="1028224" y="5585817"/>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Thêm khách hàng, in hóa đơn, tra cứu Laptop.</a:t>
            </a:r>
            <a:endParaRPr lang="en-US" sz="1750" dirty="0"/>
          </a:p>
        </p:txBody>
      </p:sp>
      <p:sp>
        <p:nvSpPr>
          <p:cNvPr id="8" name="Shape 6"/>
          <p:cNvSpPr/>
          <p:nvPr/>
        </p:nvSpPr>
        <p:spPr>
          <a:xfrm>
            <a:off x="5216962" y="4843224"/>
            <a:ext cx="4196358" cy="1702832"/>
          </a:xfrm>
          <a:prstGeom prst="roundRect">
            <a:avLst>
              <a:gd name="adj" fmla="val 5595"/>
            </a:avLst>
          </a:prstGeom>
          <a:solidFill>
            <a:srgbClr val="CCEEFF"/>
          </a:solidFill>
          <a:ln w="7620">
            <a:solidFill>
              <a:srgbClr val="B2D4E5"/>
            </a:solidFill>
            <a:prstDash val="solid"/>
          </a:ln>
        </p:spPr>
        <p:txBody>
          <a:bodyPr/>
          <a:lstStyle/>
          <a:p>
            <a:endParaRPr lang="en-US"/>
          </a:p>
        </p:txBody>
      </p:sp>
      <p:sp>
        <p:nvSpPr>
          <p:cNvPr id="9" name="Text 7"/>
          <p:cNvSpPr/>
          <p:nvPr/>
        </p:nvSpPr>
        <p:spPr>
          <a:xfrm>
            <a:off x="5451396" y="507765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Quản lý</a:t>
            </a:r>
            <a:endParaRPr lang="en-US" sz="2300" dirty="0"/>
          </a:p>
        </p:txBody>
      </p:sp>
      <p:sp>
        <p:nvSpPr>
          <p:cNvPr id="10" name="Text 8"/>
          <p:cNvSpPr/>
          <p:nvPr/>
        </p:nvSpPr>
        <p:spPr>
          <a:xfrm>
            <a:off x="5451396" y="5585817"/>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Toàn quyền, thêm hãng Laptop, nhập kho, thống kê.</a:t>
            </a:r>
            <a:endParaRPr lang="en-US" sz="1750" dirty="0"/>
          </a:p>
        </p:txBody>
      </p:sp>
      <p:sp>
        <p:nvSpPr>
          <p:cNvPr id="11" name="Shape 9"/>
          <p:cNvSpPr/>
          <p:nvPr/>
        </p:nvSpPr>
        <p:spPr>
          <a:xfrm>
            <a:off x="9640133" y="4843224"/>
            <a:ext cx="4196358" cy="1702832"/>
          </a:xfrm>
          <a:prstGeom prst="roundRect">
            <a:avLst>
              <a:gd name="adj" fmla="val 5595"/>
            </a:avLst>
          </a:prstGeom>
          <a:solidFill>
            <a:srgbClr val="CCEEFF"/>
          </a:solidFill>
          <a:ln w="7620">
            <a:solidFill>
              <a:srgbClr val="B2D4E5"/>
            </a:solidFill>
            <a:prstDash val="solid"/>
          </a:ln>
        </p:spPr>
        <p:txBody>
          <a:bodyPr/>
          <a:lstStyle/>
          <a:p>
            <a:endParaRPr lang="en-US"/>
          </a:p>
        </p:txBody>
      </p:sp>
      <p:sp>
        <p:nvSpPr>
          <p:cNvPr id="12" name="Text 10"/>
          <p:cNvSpPr/>
          <p:nvPr/>
        </p:nvSpPr>
        <p:spPr>
          <a:xfrm>
            <a:off x="9874568" y="507765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Yêu cầu hệ thống</a:t>
            </a:r>
            <a:endParaRPr lang="en-US" sz="2300" dirty="0"/>
          </a:p>
        </p:txBody>
      </p:sp>
      <p:sp>
        <p:nvSpPr>
          <p:cNvPr id="13" name="Text 11"/>
          <p:cNvSpPr/>
          <p:nvPr/>
        </p:nvSpPr>
        <p:spPr>
          <a:xfrm>
            <a:off x="9874568" y="5585817"/>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Sao lưu dữ liệu, phân quyền, giao diện đơn giản.</a:t>
            </a:r>
            <a:endParaRPr lang="en-US" sz="1750" dirty="0"/>
          </a:p>
        </p:txBody>
      </p:sp>
    </p:spTree>
    <p:extLst>
      <p:ext uri="{BB962C8B-B14F-4D97-AF65-F5344CB8AC3E}">
        <p14:creationId xmlns:p14="http://schemas.microsoft.com/office/powerpoint/2010/main" val="2293621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91BAE10-076F-AE57-9539-33EF12CDA25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9FADCEA-EFDA-DC67-A32A-D4DBB9369417}"/>
              </a:ext>
            </a:extLst>
          </p:cNvPr>
          <p:cNvSpPr/>
          <p:nvPr/>
        </p:nvSpPr>
        <p:spPr>
          <a:xfrm>
            <a:off x="649561" y="629240"/>
            <a:ext cx="12264287" cy="954233"/>
          </a:xfrm>
          <a:prstGeom prst="rect">
            <a:avLst/>
          </a:prstGeom>
          <a:noFill/>
          <a:ln/>
        </p:spPr>
        <p:txBody>
          <a:bodyPr wrap="square" lIns="0" tIns="0" rIns="0" bIns="0" rtlCol="0" anchor="t"/>
          <a:lstStyle/>
          <a:p>
            <a:pPr marL="0" indent="0" algn="l">
              <a:lnSpc>
                <a:spcPts val="5850"/>
              </a:lnSpc>
              <a:buNone/>
            </a:pPr>
            <a:r>
              <a:rPr lang="vi-VN" sz="4650" b="1" dirty="0"/>
              <a:t>Nhân viên bán hàng</a:t>
            </a:r>
            <a:endParaRPr lang="en-US" sz="4650" b="1" dirty="0"/>
          </a:p>
        </p:txBody>
      </p:sp>
      <p:graphicFrame>
        <p:nvGraphicFramePr>
          <p:cNvPr id="4" name="Bảng 3">
            <a:extLst>
              <a:ext uri="{FF2B5EF4-FFF2-40B4-BE49-F238E27FC236}">
                <a16:creationId xmlns:a16="http://schemas.microsoft.com/office/drawing/2014/main" id="{D4EA85D6-B887-57E9-B513-F485D0AC4B18}"/>
              </a:ext>
            </a:extLst>
          </p:cNvPr>
          <p:cNvGraphicFramePr>
            <a:graphicFrameLocks noGrp="1"/>
          </p:cNvGraphicFramePr>
          <p:nvPr>
            <p:extLst>
              <p:ext uri="{D42A27DB-BD31-4B8C-83A1-F6EECF244321}">
                <p14:modId xmlns:p14="http://schemas.microsoft.com/office/powerpoint/2010/main" val="2037169354"/>
              </p:ext>
            </p:extLst>
          </p:nvPr>
        </p:nvGraphicFramePr>
        <p:xfrm>
          <a:off x="2286001" y="1828799"/>
          <a:ext cx="9991492" cy="5503933"/>
        </p:xfrm>
        <a:graphic>
          <a:graphicData uri="http://schemas.openxmlformats.org/drawingml/2006/table">
            <a:tbl>
              <a:tblPr firstRow="1" firstCol="1" bandRow="1">
                <a:tableStyleId>{5C22544A-7EE6-4342-B048-85BDC9FD1C3A}</a:tableStyleId>
              </a:tblPr>
              <a:tblGrid>
                <a:gridCol w="796075">
                  <a:extLst>
                    <a:ext uri="{9D8B030D-6E8A-4147-A177-3AD203B41FA5}">
                      <a16:colId xmlns:a16="http://schemas.microsoft.com/office/drawing/2014/main" val="2484798406"/>
                    </a:ext>
                  </a:extLst>
                </a:gridCol>
                <a:gridCol w="1548398">
                  <a:extLst>
                    <a:ext uri="{9D8B030D-6E8A-4147-A177-3AD203B41FA5}">
                      <a16:colId xmlns:a16="http://schemas.microsoft.com/office/drawing/2014/main" val="2427874981"/>
                    </a:ext>
                  </a:extLst>
                </a:gridCol>
                <a:gridCol w="1814113">
                  <a:extLst>
                    <a:ext uri="{9D8B030D-6E8A-4147-A177-3AD203B41FA5}">
                      <a16:colId xmlns:a16="http://schemas.microsoft.com/office/drawing/2014/main" val="445147327"/>
                    </a:ext>
                  </a:extLst>
                </a:gridCol>
                <a:gridCol w="3006090">
                  <a:extLst>
                    <a:ext uri="{9D8B030D-6E8A-4147-A177-3AD203B41FA5}">
                      <a16:colId xmlns:a16="http://schemas.microsoft.com/office/drawing/2014/main" val="3161988601"/>
                    </a:ext>
                  </a:extLst>
                </a:gridCol>
                <a:gridCol w="1546265">
                  <a:extLst>
                    <a:ext uri="{9D8B030D-6E8A-4147-A177-3AD203B41FA5}">
                      <a16:colId xmlns:a16="http://schemas.microsoft.com/office/drawing/2014/main" val="1887906118"/>
                    </a:ext>
                  </a:extLst>
                </a:gridCol>
                <a:gridCol w="1280551">
                  <a:extLst>
                    <a:ext uri="{9D8B030D-6E8A-4147-A177-3AD203B41FA5}">
                      <a16:colId xmlns:a16="http://schemas.microsoft.com/office/drawing/2014/main" val="2976433347"/>
                    </a:ext>
                  </a:extLst>
                </a:gridCol>
              </a:tblGrid>
              <a:tr h="660391">
                <a:tc>
                  <a:txBody>
                    <a:bodyPr/>
                    <a:lstStyle/>
                    <a:p>
                      <a:pPr marL="0" marR="0" algn="ctr">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STT</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Công việc</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Loại công việc</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Quy đinh/công thức liên quan</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Biểu mẫu liên quan</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Ghi chú</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3256216570"/>
                  </a:ext>
                </a:extLst>
              </a:tr>
              <a:tr h="1000580">
                <a:tc>
                  <a:txBody>
                    <a:bodyPr/>
                    <a:lstStyle/>
                    <a:p>
                      <a:pPr marL="0" marR="0" algn="ctr">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1</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l">
                        <a:lnSpc>
                          <a:spcPct val="115000"/>
                        </a:lnSpc>
                        <a:spcAft>
                          <a:spcPts val="800"/>
                        </a:spcAft>
                        <a:buNone/>
                      </a:pPr>
                      <a:r>
                        <a:rPr lang="en-US" sz="1750" kern="0" dirty="0" err="1">
                          <a:solidFill>
                            <a:schemeClr val="tx1"/>
                          </a:solidFill>
                          <a:effectLst/>
                          <a:latin typeface="Inter" panose="020B0604020202020204" charset="0"/>
                          <a:ea typeface="Inter" panose="020B0604020202020204" charset="0"/>
                        </a:rPr>
                        <a:t>Thêm</a:t>
                      </a:r>
                      <a:r>
                        <a:rPr lang="vi-VN"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khách</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hàng</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Lưu trữ</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Mỗi khách hàng có 1 sđt duy nhất.</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 </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 </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763594286"/>
                  </a:ext>
                </a:extLst>
              </a:tr>
              <a:tr h="3182571">
                <a:tc>
                  <a:txBody>
                    <a:bodyPr/>
                    <a:lstStyle/>
                    <a:p>
                      <a:pPr marL="0" marR="0" algn="ctr">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2</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l">
                        <a:lnSpc>
                          <a:spcPct val="115000"/>
                        </a:lnSpc>
                        <a:spcAft>
                          <a:spcPts val="800"/>
                        </a:spcAft>
                        <a:buNone/>
                      </a:pPr>
                      <a:r>
                        <a:rPr lang="en-US" sz="1750" kern="0">
                          <a:solidFill>
                            <a:schemeClr val="tx1"/>
                          </a:solidFill>
                          <a:effectLst/>
                          <a:latin typeface="Inter" panose="020B0604020202020204" charset="0"/>
                          <a:ea typeface="Inter" panose="020B0604020202020204" charset="0"/>
                        </a:rPr>
                        <a:t>In hoá đơn</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Lưu </a:t>
                      </a:r>
                      <a:r>
                        <a:rPr lang="en-US" sz="1750" kern="0" dirty="0" err="1">
                          <a:solidFill>
                            <a:schemeClr val="tx1"/>
                          </a:solidFill>
                          <a:effectLst/>
                          <a:latin typeface="Inter" panose="020B0604020202020204" charset="0"/>
                          <a:ea typeface="Inter" panose="020B0604020202020204" charset="0"/>
                        </a:rPr>
                        <a:t>trữ</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Mỗi</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hoá</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đơn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đều</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ghi</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nhận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lại</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khách</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hàng</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mua</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nhân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viên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nào</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lập</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hoá</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đơn</a:t>
                      </a:r>
                      <a:endParaRPr lang="en-US" sz="1750" kern="100" dirty="0">
                        <a:solidFill>
                          <a:schemeClr val="tx1"/>
                        </a:solidFill>
                        <a:effectLst/>
                        <a:latin typeface="Inter" panose="020B0604020202020204" charset="0"/>
                        <a:ea typeface="Inter" panose="020B0604020202020204" charset="0"/>
                      </a:endParaRPr>
                    </a:p>
                    <a:p>
                      <a:pPr marL="0" marR="0" algn="just">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Đảm</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bảo</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số</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lượng</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bán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của</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loại</a:t>
                      </a:r>
                      <a:r>
                        <a:rPr lang="en-US" sz="1750" kern="0" dirty="0">
                          <a:solidFill>
                            <a:schemeClr val="tx1"/>
                          </a:solidFill>
                          <a:effectLst/>
                          <a:latin typeface="Inter" panose="020B0604020202020204" charset="0"/>
                          <a:ea typeface="Inter" panose="020B0604020202020204" charset="0"/>
                        </a:rPr>
                        <a:t> Laptop </a:t>
                      </a:r>
                      <a:r>
                        <a:rPr lang="en-US" sz="1750" kern="0" dirty="0" err="1">
                          <a:solidFill>
                            <a:schemeClr val="tx1"/>
                          </a:solidFill>
                          <a:effectLst/>
                          <a:latin typeface="Inter" panose="020B0604020202020204" charset="0"/>
                          <a:ea typeface="Inter" panose="020B0604020202020204" charset="0"/>
                        </a:rPr>
                        <a:t>phải</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bé</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hơn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hoặc</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bằng</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số</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lượng</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còn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trong</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kho</a:t>
                      </a:r>
                      <a:r>
                        <a:rPr lang="en-US" sz="1750" kern="0" dirty="0">
                          <a:solidFill>
                            <a:schemeClr val="tx1"/>
                          </a:solidFill>
                          <a:effectLst/>
                          <a:latin typeface="Inter" panose="020B0604020202020204" charset="0"/>
                          <a:ea typeface="Inter" panose="020B0604020202020204" charset="0"/>
                        </a:rPr>
                        <a:t>.</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 </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 </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3741269372"/>
                  </a:ext>
                </a:extLst>
              </a:tr>
              <a:tr h="660391">
                <a:tc>
                  <a:txBody>
                    <a:bodyPr/>
                    <a:lstStyle/>
                    <a:p>
                      <a:pPr marL="0" marR="0" algn="ctr">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3</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l">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Tra </a:t>
                      </a:r>
                      <a:r>
                        <a:rPr lang="en-US" sz="1750" kern="0" dirty="0" err="1">
                          <a:solidFill>
                            <a:schemeClr val="tx1"/>
                          </a:solidFill>
                          <a:effectLst/>
                          <a:latin typeface="Inter" panose="020B0604020202020204" charset="0"/>
                          <a:ea typeface="Inter" panose="020B0604020202020204" charset="0"/>
                        </a:rPr>
                        <a:t>cứu</a:t>
                      </a:r>
                      <a:r>
                        <a:rPr lang="en-US" sz="1750" kern="0" dirty="0">
                          <a:solidFill>
                            <a:schemeClr val="tx1"/>
                          </a:solidFill>
                          <a:effectLst/>
                          <a:latin typeface="Inter" panose="020B0604020202020204" charset="0"/>
                          <a:ea typeface="Inter" panose="020B0604020202020204" charset="0"/>
                        </a:rPr>
                        <a:t> Laptop</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Tra cứu</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 Tra cứu theo các ký tự đầu của tên Laptop</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 </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 </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40015655"/>
                  </a:ext>
                </a:extLst>
              </a:tr>
            </a:tbl>
          </a:graphicData>
        </a:graphic>
      </p:graphicFrame>
    </p:spTree>
    <p:extLst>
      <p:ext uri="{BB962C8B-B14F-4D97-AF65-F5344CB8AC3E}">
        <p14:creationId xmlns:p14="http://schemas.microsoft.com/office/powerpoint/2010/main" val="210551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8799CDE-55A5-82FE-247E-98FA11957E7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5A22FAD-7D9D-7B9F-A9DE-CBF6D117B741}"/>
              </a:ext>
            </a:extLst>
          </p:cNvPr>
          <p:cNvSpPr/>
          <p:nvPr/>
        </p:nvSpPr>
        <p:spPr>
          <a:xfrm>
            <a:off x="649561" y="629240"/>
            <a:ext cx="12264287" cy="954233"/>
          </a:xfrm>
          <a:prstGeom prst="rect">
            <a:avLst/>
          </a:prstGeom>
          <a:noFill/>
          <a:ln/>
        </p:spPr>
        <p:txBody>
          <a:bodyPr wrap="square" lIns="0" tIns="0" rIns="0" bIns="0" rtlCol="0" anchor="t"/>
          <a:lstStyle/>
          <a:p>
            <a:pPr marL="0" indent="0" algn="l">
              <a:lnSpc>
                <a:spcPts val="5850"/>
              </a:lnSpc>
              <a:buNone/>
            </a:pPr>
            <a:r>
              <a:rPr lang="vi-VN" sz="4650" b="1" dirty="0"/>
              <a:t>Yêu cầu chức năng hệ thống</a:t>
            </a:r>
            <a:endParaRPr lang="en-US" sz="4650" b="1" dirty="0"/>
          </a:p>
        </p:txBody>
      </p:sp>
      <p:graphicFrame>
        <p:nvGraphicFramePr>
          <p:cNvPr id="2" name="Bảng 1">
            <a:extLst>
              <a:ext uri="{FF2B5EF4-FFF2-40B4-BE49-F238E27FC236}">
                <a16:creationId xmlns:a16="http://schemas.microsoft.com/office/drawing/2014/main" id="{735F5B22-8834-3C66-EE71-D7F411E2F658}"/>
              </a:ext>
            </a:extLst>
          </p:cNvPr>
          <p:cNvGraphicFramePr>
            <a:graphicFrameLocks noGrp="1"/>
          </p:cNvGraphicFramePr>
          <p:nvPr>
            <p:extLst>
              <p:ext uri="{D42A27DB-BD31-4B8C-83A1-F6EECF244321}">
                <p14:modId xmlns:p14="http://schemas.microsoft.com/office/powerpoint/2010/main" val="702048585"/>
              </p:ext>
            </p:extLst>
          </p:nvPr>
        </p:nvGraphicFramePr>
        <p:xfrm>
          <a:off x="2274849" y="1583473"/>
          <a:ext cx="10337179" cy="5898995"/>
        </p:xfrm>
        <a:graphic>
          <a:graphicData uri="http://schemas.openxmlformats.org/drawingml/2006/table">
            <a:tbl>
              <a:tblPr firstRow="1" firstCol="1" bandRow="1">
                <a:tableStyleId>{5C22544A-7EE6-4342-B048-85BDC9FD1C3A}</a:tableStyleId>
              </a:tblPr>
              <a:tblGrid>
                <a:gridCol w="788288">
                  <a:extLst>
                    <a:ext uri="{9D8B030D-6E8A-4147-A177-3AD203B41FA5}">
                      <a16:colId xmlns:a16="http://schemas.microsoft.com/office/drawing/2014/main" val="2478223033"/>
                    </a:ext>
                  </a:extLst>
                </a:gridCol>
                <a:gridCol w="3135490">
                  <a:extLst>
                    <a:ext uri="{9D8B030D-6E8A-4147-A177-3AD203B41FA5}">
                      <a16:colId xmlns:a16="http://schemas.microsoft.com/office/drawing/2014/main" val="756211123"/>
                    </a:ext>
                  </a:extLst>
                </a:gridCol>
                <a:gridCol w="2966571">
                  <a:extLst>
                    <a:ext uri="{9D8B030D-6E8A-4147-A177-3AD203B41FA5}">
                      <a16:colId xmlns:a16="http://schemas.microsoft.com/office/drawing/2014/main" val="902591993"/>
                    </a:ext>
                  </a:extLst>
                </a:gridCol>
                <a:gridCol w="3446830">
                  <a:extLst>
                    <a:ext uri="{9D8B030D-6E8A-4147-A177-3AD203B41FA5}">
                      <a16:colId xmlns:a16="http://schemas.microsoft.com/office/drawing/2014/main" val="2590564771"/>
                    </a:ext>
                  </a:extLst>
                </a:gridCol>
              </a:tblGrid>
              <a:tr h="685913">
                <a:tc>
                  <a:txBody>
                    <a:bodyPr/>
                    <a:lstStyle/>
                    <a:p>
                      <a:pPr marL="0" marR="0" algn="ctr">
                        <a:lnSpc>
                          <a:spcPct val="115000"/>
                        </a:lnSpc>
                        <a:spcAft>
                          <a:spcPts val="800"/>
                        </a:spcAft>
                        <a:buNone/>
                      </a:pPr>
                      <a:r>
                        <a:rPr lang="vi-VN" sz="1750" kern="0" dirty="0">
                          <a:solidFill>
                            <a:schemeClr val="tx1"/>
                          </a:solidFill>
                          <a:effectLst/>
                          <a:latin typeface="Inter" panose="020B0604020202020204" charset="0"/>
                          <a:ea typeface="Inter" panose="020B0604020202020204" charset="0"/>
                        </a:rPr>
                        <a:t>STT</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dirty="0">
                          <a:solidFill>
                            <a:schemeClr val="tx1"/>
                          </a:solidFill>
                          <a:effectLst/>
                          <a:latin typeface="Inter" panose="020B0604020202020204" charset="0"/>
                          <a:ea typeface="Inter" panose="020B0604020202020204" charset="0"/>
                        </a:rPr>
                        <a:t>Nội dung</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Mô tả chi tiết</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en-US" sz="1750" kern="0">
                          <a:solidFill>
                            <a:schemeClr val="tx1"/>
                          </a:solidFill>
                          <a:effectLst/>
                          <a:latin typeface="Inter" panose="020B0604020202020204" charset="0"/>
                          <a:ea typeface="Inter" panose="020B0604020202020204" charset="0"/>
                        </a:rPr>
                        <a:t>Ghi chú</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8459560"/>
                  </a:ext>
                </a:extLst>
              </a:tr>
              <a:tr h="2105428">
                <a:tc>
                  <a:txBody>
                    <a:bodyPr/>
                    <a:lstStyle/>
                    <a:p>
                      <a:pPr marL="0" marR="0" algn="ctr">
                        <a:lnSpc>
                          <a:spcPct val="115000"/>
                        </a:lnSpc>
                        <a:spcAft>
                          <a:spcPts val="800"/>
                        </a:spcAft>
                        <a:buNone/>
                      </a:pPr>
                      <a:r>
                        <a:rPr lang="vi-VN" sz="1750" kern="0" dirty="0">
                          <a:solidFill>
                            <a:schemeClr val="tx1"/>
                          </a:solidFill>
                          <a:effectLst/>
                          <a:latin typeface="Inter" panose="020B0604020202020204" charset="0"/>
                          <a:ea typeface="Inter" panose="020B0604020202020204" charset="0"/>
                        </a:rPr>
                        <a:t>1</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a:solidFill>
                            <a:schemeClr val="tx1"/>
                          </a:solidFill>
                          <a:effectLst/>
                          <a:latin typeface="Inter" panose="020B0604020202020204" charset="0"/>
                          <a:ea typeface="Inter" panose="020B0604020202020204" charset="0"/>
                        </a:rPr>
                        <a:t>Sao lưu, back up, phục hồi thông tin</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dirty="0">
                          <a:solidFill>
                            <a:schemeClr val="tx1"/>
                          </a:solidFill>
                          <a:effectLst/>
                          <a:latin typeface="Inter" panose="020B0604020202020204" charset="0"/>
                          <a:ea typeface="Inter" panose="020B0604020202020204" charset="0"/>
                        </a:rPr>
                        <a:t>Sao lưu thông tin những </a:t>
                      </a:r>
                      <a:r>
                        <a:rPr lang="en-US" sz="1750" kern="0" dirty="0" err="1">
                          <a:solidFill>
                            <a:schemeClr val="tx1"/>
                          </a:solidFill>
                          <a:effectLst/>
                          <a:latin typeface="Inter" panose="020B0604020202020204" charset="0"/>
                          <a:ea typeface="Inter" panose="020B0604020202020204" charset="0"/>
                        </a:rPr>
                        <a:t>thông</a:t>
                      </a:r>
                      <a:r>
                        <a:rPr lang="en-US" sz="1750" kern="0" dirty="0">
                          <a:solidFill>
                            <a:schemeClr val="tx1"/>
                          </a:solidFill>
                          <a:effectLst/>
                          <a:latin typeface="Inter" panose="020B0604020202020204" charset="0"/>
                          <a:ea typeface="Inter" panose="020B0604020202020204" charset="0"/>
                        </a:rPr>
                        <a:t> tin</a:t>
                      </a:r>
                      <a:r>
                        <a:rPr lang="vi-VN" sz="1750" kern="0" dirty="0">
                          <a:solidFill>
                            <a:schemeClr val="tx1"/>
                          </a:solidFill>
                          <a:effectLst/>
                          <a:latin typeface="Inter" panose="020B0604020202020204" charset="0"/>
                          <a:ea typeface="Inter" panose="020B0604020202020204" charset="0"/>
                        </a:rPr>
                        <a:t> đã bị </a:t>
                      </a:r>
                      <a:r>
                        <a:rPr lang="en-US" sz="1750" kern="0" dirty="0" err="1">
                          <a:solidFill>
                            <a:schemeClr val="tx1"/>
                          </a:solidFill>
                          <a:effectLst/>
                          <a:latin typeface="Inter" panose="020B0604020202020204" charset="0"/>
                          <a:ea typeface="Inter" panose="020B0604020202020204" charset="0"/>
                        </a:rPr>
                        <a:t>xoá</a:t>
                      </a:r>
                      <a:r>
                        <a:rPr lang="vi-VN" sz="1750" kern="0" dirty="0">
                          <a:solidFill>
                            <a:schemeClr val="tx1"/>
                          </a:solidFill>
                          <a:effectLst/>
                          <a:latin typeface="Inter" panose="020B0604020202020204" charset="0"/>
                          <a:ea typeface="Inter" panose="020B0604020202020204" charset="0"/>
                        </a:rPr>
                        <a:t> và phục hôi khi cần thiết</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Để</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khôi</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phục</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cần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thao</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tác</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trực</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tiếp</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vào</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db</a:t>
                      </a:r>
                      <a:r>
                        <a:rPr lang="en-US" sz="1750" kern="0" dirty="0">
                          <a:solidFill>
                            <a:schemeClr val="tx1"/>
                          </a:solidFill>
                          <a:effectLst/>
                          <a:latin typeface="Inter" panose="020B0604020202020204" charset="0"/>
                          <a:ea typeface="Inter" panose="020B0604020202020204" charset="0"/>
                        </a:rPr>
                        <a:t>) </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a:solidFill>
                            <a:schemeClr val="tx1"/>
                          </a:solidFill>
                          <a:effectLst/>
                          <a:latin typeface="Inter" panose="020B0604020202020204" charset="0"/>
                          <a:ea typeface="Inter" panose="020B0604020202020204" charset="0"/>
                        </a:rPr>
                        <a:t> </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extLst>
                  <a:ext uri="{0D108BD9-81ED-4DB2-BD59-A6C34878D82A}">
                    <a16:rowId xmlns:a16="http://schemas.microsoft.com/office/drawing/2014/main" val="529405788"/>
                  </a:ext>
                </a:extLst>
              </a:tr>
              <a:tr h="3107654">
                <a:tc>
                  <a:txBody>
                    <a:bodyPr/>
                    <a:lstStyle/>
                    <a:p>
                      <a:pPr marL="0" marR="0" algn="ctr">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2</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en-US" sz="1750" kern="0" dirty="0" err="1">
                          <a:solidFill>
                            <a:schemeClr val="tx1"/>
                          </a:solidFill>
                          <a:effectLst/>
                          <a:latin typeface="Inter" panose="020B0604020202020204" charset="0"/>
                          <a:ea typeface="Inter" panose="020B0604020202020204" charset="0"/>
                        </a:rPr>
                        <a:t>Phân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quyền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sử</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dụng</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Quản </a:t>
                      </a:r>
                      <a:r>
                        <a:rPr lang="en-US" sz="1750" kern="0" dirty="0" err="1">
                          <a:solidFill>
                            <a:schemeClr val="tx1"/>
                          </a:solidFill>
                          <a:effectLst/>
                          <a:latin typeface="Inter" panose="020B0604020202020204" charset="0"/>
                          <a:ea typeface="Inter" panose="020B0604020202020204" charset="0"/>
                        </a:rPr>
                        <a:t>lý</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Có</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thể</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thực</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hiện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hết</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tất</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cả</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các</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chức</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năng</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nghiệp</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vụ</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của</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các</a:t>
                      </a:r>
                      <a:r>
                        <a:rPr lang="en-US" sz="1750" kern="0" dirty="0">
                          <a:solidFill>
                            <a:schemeClr val="tx1"/>
                          </a:solidFill>
                          <a:effectLst/>
                          <a:latin typeface="Inter" panose="020B0604020202020204" charset="0"/>
                          <a:ea typeface="Inter" panose="020B0604020202020204" charset="0"/>
                        </a:rPr>
                        <a:t> user </a:t>
                      </a:r>
                      <a:r>
                        <a:rPr lang="en-US" sz="1750" kern="0" dirty="0" err="1">
                          <a:solidFill>
                            <a:schemeClr val="tx1"/>
                          </a:solidFill>
                          <a:effectLst/>
                          <a:latin typeface="Inter" panose="020B0604020202020204" charset="0"/>
                          <a:ea typeface="Inter" panose="020B0604020202020204" charset="0"/>
                        </a:rPr>
                        <a:t>còn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lại</a:t>
                      </a:r>
                      <a:endParaRPr lang="en-US" sz="1750" kern="100" dirty="0">
                        <a:solidFill>
                          <a:schemeClr val="tx1"/>
                        </a:solidFill>
                        <a:effectLst/>
                        <a:latin typeface="Inter" panose="020B0604020202020204" charset="0"/>
                        <a:ea typeface="Inter" panose="020B0604020202020204" charset="0"/>
                      </a:endParaRPr>
                    </a:p>
                    <a:p>
                      <a:pPr marL="0" marR="0" algn="just">
                        <a:lnSpc>
                          <a:spcPct val="115000"/>
                        </a:lnSpc>
                        <a:spcAft>
                          <a:spcPts val="800"/>
                        </a:spcAft>
                        <a:buNone/>
                      </a:pPr>
                      <a:r>
                        <a:rPr lang="en-US" sz="1750" kern="0" dirty="0" err="1">
                          <a:solidFill>
                            <a:schemeClr val="tx1"/>
                          </a:solidFill>
                          <a:effectLst/>
                          <a:latin typeface="Inter" panose="020B0604020202020204" charset="0"/>
                          <a:ea typeface="Inter" panose="020B0604020202020204" charset="0"/>
                        </a:rPr>
                        <a:t>Nhân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viên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bán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hàng</a:t>
                      </a:r>
                      <a:r>
                        <a:rPr lang="en-US" sz="1750" kern="0" dirty="0">
                          <a:solidFill>
                            <a:schemeClr val="tx1"/>
                          </a:solidFill>
                          <a:effectLst/>
                          <a:latin typeface="Inter" panose="020B0604020202020204" charset="0"/>
                          <a:ea typeface="Inter" panose="020B0604020202020204" charset="0"/>
                        </a:rPr>
                        <a:t>:</a:t>
                      </a:r>
                      <a:endParaRPr lang="en-US" sz="1750" kern="100" dirty="0">
                        <a:solidFill>
                          <a:schemeClr val="tx1"/>
                        </a:solidFill>
                        <a:effectLst/>
                        <a:latin typeface="Inter" panose="020B0604020202020204" charset="0"/>
                        <a:ea typeface="Inter" panose="020B0604020202020204" charset="0"/>
                      </a:endParaRPr>
                    </a:p>
                    <a:p>
                      <a:pPr marL="0" marR="0" algn="just">
                        <a:lnSpc>
                          <a:spcPct val="115000"/>
                        </a:lnSpc>
                        <a:spcAft>
                          <a:spcPts val="800"/>
                        </a:spcAft>
                        <a:buNone/>
                      </a:pPr>
                      <a:r>
                        <a:rPr lang="en-US" sz="1750" kern="0" dirty="0" err="1">
                          <a:solidFill>
                            <a:schemeClr val="tx1"/>
                          </a:solidFill>
                          <a:effectLst/>
                          <a:latin typeface="Inter" panose="020B0604020202020204" charset="0"/>
                          <a:ea typeface="Inter" panose="020B0604020202020204" charset="0"/>
                        </a:rPr>
                        <a:t>Chỉ</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thực</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hiện</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đúng</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chức</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năng</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nghiệp</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vụ</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đã</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được</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mô</a:t>
                      </a:r>
                      <a:r>
                        <a:rPr lang="en-US" sz="1750" kern="0" dirty="0">
                          <a:solidFill>
                            <a:schemeClr val="tx1"/>
                          </a:solidFill>
                          <a:effectLst/>
                          <a:latin typeface="Inter" panose="020B0604020202020204" charset="0"/>
                          <a:ea typeface="Inter" panose="020B0604020202020204" charset="0"/>
                        </a:rPr>
                        <a:t> </a:t>
                      </a:r>
                      <a:r>
                        <a:rPr lang="en-US" sz="1750" kern="0" dirty="0" err="1">
                          <a:solidFill>
                            <a:schemeClr val="tx1"/>
                          </a:solidFill>
                          <a:effectLst/>
                          <a:latin typeface="Inter" panose="020B0604020202020204" charset="0"/>
                          <a:ea typeface="Inter" panose="020B0604020202020204" charset="0"/>
                        </a:rPr>
                        <a:t>tả</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dirty="0">
                          <a:solidFill>
                            <a:schemeClr val="tx1"/>
                          </a:solidFill>
                          <a:effectLst/>
                          <a:latin typeface="Inter" panose="020B0604020202020204" charset="0"/>
                          <a:ea typeface="Inter" panose="020B0604020202020204" charset="0"/>
                        </a:rPr>
                        <a:t> </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26427284"/>
                  </a:ext>
                </a:extLst>
              </a:tr>
            </a:tbl>
          </a:graphicData>
        </a:graphic>
      </p:graphicFrame>
    </p:spTree>
    <p:extLst>
      <p:ext uri="{BB962C8B-B14F-4D97-AF65-F5344CB8AC3E}">
        <p14:creationId xmlns:p14="http://schemas.microsoft.com/office/powerpoint/2010/main" val="332495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60B0AE4-9D36-4A86-CAB7-6EBC7D9F8BC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B484F6E-114D-AAE2-FE7F-296160304596}"/>
              </a:ext>
            </a:extLst>
          </p:cNvPr>
          <p:cNvSpPr/>
          <p:nvPr/>
        </p:nvSpPr>
        <p:spPr>
          <a:xfrm>
            <a:off x="649561" y="629240"/>
            <a:ext cx="12264287" cy="954233"/>
          </a:xfrm>
          <a:prstGeom prst="rect">
            <a:avLst/>
          </a:prstGeom>
          <a:noFill/>
          <a:ln/>
        </p:spPr>
        <p:txBody>
          <a:bodyPr wrap="square" lIns="0" tIns="0" rIns="0" bIns="0" rtlCol="0" anchor="t"/>
          <a:lstStyle/>
          <a:p>
            <a:pPr marL="0" indent="0" algn="l">
              <a:lnSpc>
                <a:spcPts val="5850"/>
              </a:lnSpc>
              <a:buNone/>
            </a:pPr>
            <a:r>
              <a:rPr lang="vi-VN" sz="4650" b="1" dirty="0"/>
              <a:t>Yêu cầu phi chức năng</a:t>
            </a:r>
            <a:endParaRPr lang="en-US" sz="4650" b="1" dirty="0"/>
          </a:p>
        </p:txBody>
      </p:sp>
      <p:graphicFrame>
        <p:nvGraphicFramePr>
          <p:cNvPr id="4" name="Bảng 3">
            <a:extLst>
              <a:ext uri="{FF2B5EF4-FFF2-40B4-BE49-F238E27FC236}">
                <a16:creationId xmlns:a16="http://schemas.microsoft.com/office/drawing/2014/main" id="{F90FE191-07FB-5947-ADB0-E7702E1A7A53}"/>
              </a:ext>
            </a:extLst>
          </p:cNvPr>
          <p:cNvGraphicFramePr>
            <a:graphicFrameLocks noGrp="1"/>
          </p:cNvGraphicFramePr>
          <p:nvPr>
            <p:extLst>
              <p:ext uri="{D42A27DB-BD31-4B8C-83A1-F6EECF244321}">
                <p14:modId xmlns:p14="http://schemas.microsoft.com/office/powerpoint/2010/main" val="1212685112"/>
              </p:ext>
            </p:extLst>
          </p:nvPr>
        </p:nvGraphicFramePr>
        <p:xfrm>
          <a:off x="2804532" y="1667912"/>
          <a:ext cx="9021336" cy="5932448"/>
        </p:xfrm>
        <a:graphic>
          <a:graphicData uri="http://schemas.openxmlformats.org/drawingml/2006/table">
            <a:tbl>
              <a:tblPr firstRow="1" firstCol="1" bandRow="1">
                <a:tableStyleId>{5C22544A-7EE6-4342-B048-85BDC9FD1C3A}</a:tableStyleId>
              </a:tblPr>
              <a:tblGrid>
                <a:gridCol w="687945">
                  <a:extLst>
                    <a:ext uri="{9D8B030D-6E8A-4147-A177-3AD203B41FA5}">
                      <a16:colId xmlns:a16="http://schemas.microsoft.com/office/drawing/2014/main" val="2161793585"/>
                    </a:ext>
                  </a:extLst>
                </a:gridCol>
                <a:gridCol w="2735402">
                  <a:extLst>
                    <a:ext uri="{9D8B030D-6E8A-4147-A177-3AD203B41FA5}">
                      <a16:colId xmlns:a16="http://schemas.microsoft.com/office/drawing/2014/main" val="499066265"/>
                    </a:ext>
                  </a:extLst>
                </a:gridCol>
                <a:gridCol w="2585095">
                  <a:extLst>
                    <a:ext uri="{9D8B030D-6E8A-4147-A177-3AD203B41FA5}">
                      <a16:colId xmlns:a16="http://schemas.microsoft.com/office/drawing/2014/main" val="1634352794"/>
                    </a:ext>
                  </a:extLst>
                </a:gridCol>
                <a:gridCol w="3012894">
                  <a:extLst>
                    <a:ext uri="{9D8B030D-6E8A-4147-A177-3AD203B41FA5}">
                      <a16:colId xmlns:a16="http://schemas.microsoft.com/office/drawing/2014/main" val="3714992690"/>
                    </a:ext>
                  </a:extLst>
                </a:gridCol>
              </a:tblGrid>
              <a:tr h="725455">
                <a:tc>
                  <a:txBody>
                    <a:bodyPr/>
                    <a:lstStyle/>
                    <a:p>
                      <a:pPr marL="0" marR="0" algn="ctr">
                        <a:lnSpc>
                          <a:spcPct val="115000"/>
                        </a:lnSpc>
                        <a:spcAft>
                          <a:spcPts val="800"/>
                        </a:spcAft>
                        <a:buNone/>
                      </a:pPr>
                      <a:r>
                        <a:rPr lang="vi-VN" sz="1750" kern="0">
                          <a:solidFill>
                            <a:schemeClr val="tx1"/>
                          </a:solidFill>
                          <a:effectLst/>
                          <a:latin typeface="Inter" panose="020B0604020202020204" charset="0"/>
                          <a:ea typeface="Inter" panose="020B0604020202020204" charset="0"/>
                        </a:rPr>
                        <a:t>STT</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dirty="0">
                          <a:solidFill>
                            <a:schemeClr val="tx1"/>
                          </a:solidFill>
                          <a:effectLst/>
                          <a:latin typeface="Inter" panose="020B0604020202020204" charset="0"/>
                          <a:ea typeface="Inter" panose="020B0604020202020204" charset="0"/>
                        </a:rPr>
                        <a:t>Nội dung</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dirty="0">
                          <a:solidFill>
                            <a:schemeClr val="tx1"/>
                          </a:solidFill>
                          <a:effectLst/>
                          <a:latin typeface="Inter" panose="020B0604020202020204" charset="0"/>
                          <a:ea typeface="Inter" panose="020B0604020202020204" charset="0"/>
                        </a:rPr>
                        <a:t>Tiêu chuẩn</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a:solidFill>
                            <a:schemeClr val="tx1"/>
                          </a:solidFill>
                          <a:effectLst/>
                          <a:latin typeface="Inter" panose="020B0604020202020204" charset="0"/>
                          <a:ea typeface="Inter" panose="020B0604020202020204" charset="0"/>
                        </a:rPr>
                        <a:t>Mô tả chi tiết</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26259166"/>
                  </a:ext>
                </a:extLst>
              </a:tr>
              <a:tr h="863289">
                <a:tc>
                  <a:txBody>
                    <a:bodyPr/>
                    <a:lstStyle/>
                    <a:p>
                      <a:pPr marL="0" marR="0" algn="ctr">
                        <a:lnSpc>
                          <a:spcPct val="115000"/>
                        </a:lnSpc>
                        <a:spcAft>
                          <a:spcPts val="800"/>
                        </a:spcAft>
                        <a:buNone/>
                      </a:pPr>
                      <a:r>
                        <a:rPr lang="en-US" sz="1750" kern="0">
                          <a:solidFill>
                            <a:schemeClr val="tx1"/>
                          </a:solidFill>
                          <a:effectLst/>
                          <a:latin typeface="Inter" panose="020B0604020202020204" charset="0"/>
                          <a:ea typeface="Inter" panose="020B0604020202020204" charset="0"/>
                        </a:rPr>
                        <a:t>1</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l">
                        <a:lnSpc>
                          <a:spcPct val="115000"/>
                        </a:lnSpc>
                        <a:spcAft>
                          <a:spcPts val="800"/>
                        </a:spcAft>
                        <a:buNone/>
                      </a:pPr>
                      <a:r>
                        <a:rPr lang="vi-VN" sz="1750" kern="0">
                          <a:solidFill>
                            <a:schemeClr val="tx1"/>
                          </a:solidFill>
                          <a:effectLst/>
                          <a:latin typeface="Inter" panose="020B0604020202020204" charset="0"/>
                          <a:ea typeface="Inter" panose="020B0604020202020204" charset="0"/>
                        </a:rPr>
                        <a:t>Tốc độ tìm kiếm nhanh và chính xác</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a:solidFill>
                            <a:schemeClr val="tx1"/>
                          </a:solidFill>
                          <a:effectLst/>
                          <a:latin typeface="Inter" panose="020B0604020202020204" charset="0"/>
                          <a:ea typeface="Inter" panose="020B0604020202020204" charset="0"/>
                        </a:rPr>
                        <a:t>Hiệu quả</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a:solidFill>
                            <a:schemeClr val="tx1"/>
                          </a:solidFill>
                          <a:effectLst/>
                          <a:latin typeface="Inter" panose="020B0604020202020204" charset="0"/>
                          <a:ea typeface="Inter" panose="020B0604020202020204" charset="0"/>
                        </a:rPr>
                        <a:t> </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8374105"/>
                  </a:ext>
                </a:extLst>
              </a:tr>
              <a:tr h="2005063">
                <a:tc>
                  <a:txBody>
                    <a:bodyPr/>
                    <a:lstStyle/>
                    <a:p>
                      <a:pPr marL="0" marR="0" algn="ctr">
                        <a:lnSpc>
                          <a:spcPct val="115000"/>
                        </a:lnSpc>
                        <a:spcAft>
                          <a:spcPts val="800"/>
                        </a:spcAft>
                        <a:buNone/>
                      </a:pPr>
                      <a:r>
                        <a:rPr lang="en-US" sz="1750" kern="0">
                          <a:solidFill>
                            <a:schemeClr val="tx1"/>
                          </a:solidFill>
                          <a:effectLst/>
                          <a:latin typeface="Inter" panose="020B0604020202020204" charset="0"/>
                          <a:ea typeface="Inter" panose="020B0604020202020204" charset="0"/>
                        </a:rPr>
                        <a:t>2</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l">
                        <a:lnSpc>
                          <a:spcPct val="115000"/>
                        </a:lnSpc>
                        <a:spcAft>
                          <a:spcPts val="800"/>
                        </a:spcAft>
                        <a:buNone/>
                      </a:pPr>
                      <a:r>
                        <a:rPr lang="vi-VN" sz="1750" kern="0">
                          <a:solidFill>
                            <a:schemeClr val="tx1"/>
                          </a:solidFill>
                          <a:effectLst/>
                          <a:latin typeface="Inter" panose="020B0604020202020204" charset="0"/>
                          <a:ea typeface="Inter" panose="020B0604020202020204" charset="0"/>
                        </a:rPr>
                        <a:t>Tiết kiệm được thời gian,</a:t>
                      </a:r>
                      <a:endParaRPr lang="en-US" sz="1750" kern="100">
                        <a:solidFill>
                          <a:schemeClr val="tx1"/>
                        </a:solidFill>
                        <a:effectLst/>
                        <a:latin typeface="Inter" panose="020B0604020202020204" charset="0"/>
                        <a:ea typeface="Inter" panose="020B0604020202020204" charset="0"/>
                      </a:endParaRPr>
                    </a:p>
                    <a:p>
                      <a:pPr marL="0" marR="0" algn="l">
                        <a:lnSpc>
                          <a:spcPct val="115000"/>
                        </a:lnSpc>
                        <a:spcAft>
                          <a:spcPts val="800"/>
                        </a:spcAft>
                        <a:buNone/>
                      </a:pPr>
                      <a:r>
                        <a:rPr lang="vi-VN" sz="1750" kern="0">
                          <a:solidFill>
                            <a:schemeClr val="tx1"/>
                          </a:solidFill>
                          <a:effectLst/>
                          <a:latin typeface="Inter" panose="020B0604020202020204" charset="0"/>
                          <a:ea typeface="Inter" panose="020B0604020202020204" charset="0"/>
                        </a:rPr>
                        <a:t>thu hẹp không gian lưu trữ, tránh thất lạc dữ liệu.</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a:solidFill>
                            <a:schemeClr val="tx1"/>
                          </a:solidFill>
                          <a:effectLst/>
                          <a:latin typeface="Inter" panose="020B0604020202020204" charset="0"/>
                          <a:ea typeface="Inter" panose="020B0604020202020204" charset="0"/>
                        </a:rPr>
                        <a:t>Hiệu quả</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a:solidFill>
                            <a:schemeClr val="tx1"/>
                          </a:solidFill>
                          <a:effectLst/>
                          <a:latin typeface="Inter" panose="020B0604020202020204" charset="0"/>
                          <a:ea typeface="Inter" panose="020B0604020202020204" charset="0"/>
                        </a:rPr>
                        <a:t>Tiết kiệm thời gian so với quản lý thủ công. Dữ liệu được sao lưu trên máy, có thể dễ dàng phục hồi</a:t>
                      </a:r>
                      <a:endParaRPr lang="en-US" sz="1750" kern="10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53322607"/>
                  </a:ext>
                </a:extLst>
              </a:tr>
              <a:tr h="2338641">
                <a:tc>
                  <a:txBody>
                    <a:bodyPr/>
                    <a:lstStyle/>
                    <a:p>
                      <a:pPr marL="0" marR="0" algn="ctr">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3</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l">
                        <a:lnSpc>
                          <a:spcPct val="115000"/>
                        </a:lnSpc>
                        <a:spcAft>
                          <a:spcPts val="800"/>
                        </a:spcAft>
                        <a:buNone/>
                      </a:pPr>
                      <a:r>
                        <a:rPr lang="vi-VN" sz="1750" kern="0" dirty="0">
                          <a:solidFill>
                            <a:schemeClr val="tx1"/>
                          </a:solidFill>
                          <a:effectLst/>
                          <a:latin typeface="Inter" panose="020B0604020202020204" charset="0"/>
                          <a:ea typeface="Inter" panose="020B0604020202020204" charset="0"/>
                        </a:rPr>
                        <a:t>Giao diện đơn giản, dễ thao tác</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vi-VN" sz="1750" kern="0" dirty="0">
                          <a:solidFill>
                            <a:schemeClr val="tx1"/>
                          </a:solidFill>
                          <a:effectLst/>
                          <a:latin typeface="Inter" panose="020B0604020202020204" charset="0"/>
                          <a:ea typeface="Inter" panose="020B0604020202020204" charset="0"/>
                        </a:rPr>
                        <a:t>Tiện dụng</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just">
                        <a:lnSpc>
                          <a:spcPct val="115000"/>
                        </a:lnSpc>
                        <a:spcAft>
                          <a:spcPts val="800"/>
                        </a:spcAft>
                        <a:buNone/>
                      </a:pPr>
                      <a:r>
                        <a:rPr lang="en-US" sz="1750" kern="0" dirty="0">
                          <a:solidFill>
                            <a:schemeClr val="tx1"/>
                          </a:solidFill>
                          <a:effectLst/>
                          <a:latin typeface="Inter" panose="020B0604020202020204" charset="0"/>
                          <a:ea typeface="Inter" panose="020B0604020202020204" charset="0"/>
                        </a:rPr>
                        <a:t>Quy </a:t>
                      </a:r>
                      <a:r>
                        <a:rPr lang="en-US" sz="1750" kern="0" dirty="0" err="1">
                          <a:solidFill>
                            <a:schemeClr val="tx1"/>
                          </a:solidFill>
                          <a:effectLst/>
                          <a:latin typeface="Inter" panose="020B0604020202020204" charset="0"/>
                          <a:ea typeface="Inter" panose="020B0604020202020204" charset="0"/>
                        </a:rPr>
                        <a:t>tắc</a:t>
                      </a:r>
                      <a:r>
                        <a:rPr lang="en-US" sz="1750" kern="0" dirty="0">
                          <a:solidFill>
                            <a:schemeClr val="tx1"/>
                          </a:solidFill>
                          <a:effectLst/>
                          <a:latin typeface="Inter" panose="020B0604020202020204" charset="0"/>
                          <a:ea typeface="Inter" panose="020B0604020202020204" charset="0"/>
                        </a:rPr>
                        <a:t> 3 click</a:t>
                      </a:r>
                      <a:endParaRPr lang="en-US" sz="1750" kern="100" dirty="0">
                        <a:solidFill>
                          <a:schemeClr val="tx1"/>
                        </a:solidFill>
                        <a:effectLst/>
                        <a:latin typeface="Inter" panose="020B0604020202020204" charset="0"/>
                        <a:ea typeface="Inter" panose="020B060402020202020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4084292"/>
                  </a:ext>
                </a:extLst>
              </a:tr>
            </a:tbl>
          </a:graphicData>
        </a:graphic>
      </p:graphicFrame>
    </p:spTree>
    <p:extLst>
      <p:ext uri="{BB962C8B-B14F-4D97-AF65-F5344CB8AC3E}">
        <p14:creationId xmlns:p14="http://schemas.microsoft.com/office/powerpoint/2010/main" val="823166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34440"/>
            <a:ext cx="686395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Sơ đồ Use Case Tổng quát</a:t>
            </a:r>
            <a:endParaRPr lang="en-US" sz="4650" dirty="0"/>
          </a:p>
        </p:txBody>
      </p:sp>
      <p:sp>
        <p:nvSpPr>
          <p:cNvPr id="4" name="Text 1"/>
          <p:cNvSpPr/>
          <p:nvPr/>
        </p:nvSpPr>
        <p:spPr>
          <a:xfrm>
            <a:off x="6280190" y="2318861"/>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Sơ đồ Use Case tổng quát thể hiện các chức năng chính của hệ thống và mối quan hệ giữa quản lý và nhân viên bán hàng. Quản lý có quyền sử dụng toàn bộ chức năng của nhân viên.</a:t>
            </a:r>
            <a:endParaRPr lang="en-US" sz="1750" dirty="0"/>
          </a:p>
        </p:txBody>
      </p:sp>
      <p:sp>
        <p:nvSpPr>
          <p:cNvPr id="5" name="Text 2"/>
          <p:cNvSpPr/>
          <p:nvPr/>
        </p:nvSpPr>
        <p:spPr>
          <a:xfrm>
            <a:off x="6280190" y="3662720"/>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Sơ đồ giúp minh họa rõ ràng các tương tác và phạm vi quyền hạn trong hệ thống, tạo cơ sở cho việc phát triển và kiểm thử phần mềm.</a:t>
            </a:r>
            <a:endParaRPr lang="en-US" sz="1750" dirty="0"/>
          </a:p>
        </p:txBody>
      </p:sp>
      <p:sp>
        <p:nvSpPr>
          <p:cNvPr id="6" name="Shape 3"/>
          <p:cNvSpPr/>
          <p:nvPr/>
        </p:nvSpPr>
        <p:spPr>
          <a:xfrm>
            <a:off x="6280190" y="4643676"/>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7" name="Text 4"/>
          <p:cNvSpPr/>
          <p:nvPr/>
        </p:nvSpPr>
        <p:spPr>
          <a:xfrm>
            <a:off x="7017306" y="472154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Quản lý</a:t>
            </a:r>
            <a:endParaRPr lang="en-US" sz="2300" dirty="0"/>
          </a:p>
        </p:txBody>
      </p:sp>
      <p:sp>
        <p:nvSpPr>
          <p:cNvPr id="8" name="Text 5"/>
          <p:cNvSpPr/>
          <p:nvPr/>
        </p:nvSpPr>
        <p:spPr>
          <a:xfrm>
            <a:off x="7017306" y="5229701"/>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Quyền toàn diện, giám sát và điều hành.</a:t>
            </a:r>
            <a:endParaRPr lang="en-US" sz="1750" dirty="0"/>
          </a:p>
        </p:txBody>
      </p:sp>
      <p:sp>
        <p:nvSpPr>
          <p:cNvPr id="9" name="Shape 6"/>
          <p:cNvSpPr/>
          <p:nvPr/>
        </p:nvSpPr>
        <p:spPr>
          <a:xfrm>
            <a:off x="6280190" y="6046232"/>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0" name="Text 7"/>
          <p:cNvSpPr/>
          <p:nvPr/>
        </p:nvSpPr>
        <p:spPr>
          <a:xfrm>
            <a:off x="7017306" y="612409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Nhân viên bán hàng</a:t>
            </a:r>
            <a:endParaRPr lang="en-US" sz="2300" dirty="0"/>
          </a:p>
        </p:txBody>
      </p:sp>
      <p:sp>
        <p:nvSpPr>
          <p:cNvPr id="11" name="Text 8"/>
          <p:cNvSpPr/>
          <p:nvPr/>
        </p:nvSpPr>
        <p:spPr>
          <a:xfrm>
            <a:off x="7017306" y="663225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Thực hiện các nghiệp vụ bán hàng cơ bản.</a:t>
            </a:r>
            <a:endParaRPr lang="en-US" sz="1750" dirty="0"/>
          </a:p>
        </p:txBody>
      </p:sp>
    </p:spTree>
    <p:extLst>
      <p:ext uri="{BB962C8B-B14F-4D97-AF65-F5344CB8AC3E}">
        <p14:creationId xmlns:p14="http://schemas.microsoft.com/office/powerpoint/2010/main" val="282419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92FB7BF-6F18-2CCB-7A19-99609286555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F5D64E7-A775-FA71-2459-FCEFA423ED0D}"/>
              </a:ext>
            </a:extLst>
          </p:cNvPr>
          <p:cNvSpPr/>
          <p:nvPr/>
        </p:nvSpPr>
        <p:spPr>
          <a:xfrm>
            <a:off x="2913067" y="264285"/>
            <a:ext cx="9096796"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rial Black" panose="020B0A04020102020204" pitchFamily="34" charset="0"/>
                <a:ea typeface="Nirmala Text Semilight" panose="020B0402040204020203" pitchFamily="34" charset="0"/>
                <a:cs typeface="Nirmala Text Semilight" panose="020B0402040204020203" pitchFamily="34" charset="0"/>
              </a:rPr>
              <a:t>Sơ đồ Use Case Tổng quát</a:t>
            </a:r>
            <a:endParaRPr lang="en-US" sz="4650" dirty="0">
              <a:latin typeface="Arial Black" panose="020B0A04020102020204" pitchFamily="34" charset="0"/>
              <a:ea typeface="Nirmala Text Semilight" panose="020B0402040204020203" pitchFamily="34" charset="0"/>
              <a:cs typeface="Nirmala Text Semilight" panose="020B0402040204020203" pitchFamily="34" charset="0"/>
            </a:endParaRPr>
          </a:p>
        </p:txBody>
      </p:sp>
      <p:pic>
        <p:nvPicPr>
          <p:cNvPr id="12" name="Picture 1" descr="A diagram of a person with text&#10;&#10;AI-generated content may be incorrect.">
            <a:extLst>
              <a:ext uri="{FF2B5EF4-FFF2-40B4-BE49-F238E27FC236}">
                <a16:creationId xmlns:a16="http://schemas.microsoft.com/office/drawing/2014/main" id="{DE69E71C-0163-315A-A67E-3489F032AB08}"/>
              </a:ext>
            </a:extLst>
          </p:cNvPr>
          <p:cNvPicPr>
            <a:picLocks noChangeAspect="1"/>
          </p:cNvPicPr>
          <p:nvPr/>
        </p:nvPicPr>
        <p:blipFill>
          <a:blip r:embed="rId3"/>
          <a:stretch>
            <a:fillRect/>
          </a:stretch>
        </p:blipFill>
        <p:spPr>
          <a:xfrm>
            <a:off x="3481426" y="1123717"/>
            <a:ext cx="7667548" cy="6718935"/>
          </a:xfrm>
          <a:prstGeom prst="rect">
            <a:avLst/>
          </a:prstGeom>
        </p:spPr>
      </p:pic>
    </p:spTree>
    <p:extLst>
      <p:ext uri="{BB962C8B-B14F-4D97-AF65-F5344CB8AC3E}">
        <p14:creationId xmlns:p14="http://schemas.microsoft.com/office/powerpoint/2010/main" val="506818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B04D954-1751-BE6E-D3CE-BDF56248606C}"/>
            </a:ext>
          </a:extLst>
        </p:cNvPr>
        <p:cNvGrpSpPr/>
        <p:nvPr/>
      </p:nvGrpSpPr>
      <p:grpSpPr>
        <a:xfrm>
          <a:off x="0" y="0"/>
          <a:ext cx="0" cy="0"/>
          <a:chOff x="0" y="0"/>
          <a:chExt cx="0" cy="0"/>
        </a:xfrm>
      </p:grpSpPr>
      <p:sp>
        <p:nvSpPr>
          <p:cNvPr id="6" name="Shape 3">
            <a:extLst>
              <a:ext uri="{FF2B5EF4-FFF2-40B4-BE49-F238E27FC236}">
                <a16:creationId xmlns:a16="http://schemas.microsoft.com/office/drawing/2014/main" id="{14D1745C-334B-8058-BC0F-4B8B91BCDB30}"/>
              </a:ext>
            </a:extLst>
          </p:cNvPr>
          <p:cNvSpPr/>
          <p:nvPr/>
        </p:nvSpPr>
        <p:spPr>
          <a:xfrm>
            <a:off x="793790" y="6554391"/>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7" name="Picture 1">
            <a:extLst>
              <a:ext uri="{FF2B5EF4-FFF2-40B4-BE49-F238E27FC236}">
                <a16:creationId xmlns:a16="http://schemas.microsoft.com/office/drawing/2014/main" id="{52476FA6-69EF-DFBA-6C52-9737A3113F5D}"/>
              </a:ext>
            </a:extLst>
          </p:cNvPr>
          <p:cNvPicPr>
            <a:picLocks noChangeAspect="1"/>
          </p:cNvPicPr>
          <p:nvPr/>
        </p:nvPicPr>
        <p:blipFill>
          <a:blip r:embed="rId3"/>
          <a:stretch>
            <a:fillRect/>
          </a:stretch>
        </p:blipFill>
        <p:spPr>
          <a:xfrm>
            <a:off x="2280424" y="1641423"/>
            <a:ext cx="10069551" cy="5844825"/>
          </a:xfrm>
          <a:prstGeom prst="rect">
            <a:avLst/>
          </a:prstGeom>
        </p:spPr>
      </p:pic>
      <p:sp>
        <p:nvSpPr>
          <p:cNvPr id="8" name="Text 0">
            <a:extLst>
              <a:ext uri="{FF2B5EF4-FFF2-40B4-BE49-F238E27FC236}">
                <a16:creationId xmlns:a16="http://schemas.microsoft.com/office/drawing/2014/main" id="{3BF7A55F-42E5-A05B-8616-FA65DAFF97B3}"/>
              </a:ext>
            </a:extLst>
          </p:cNvPr>
          <p:cNvSpPr/>
          <p:nvPr/>
        </p:nvSpPr>
        <p:spPr>
          <a:xfrm>
            <a:off x="1068838" y="809805"/>
            <a:ext cx="7249972" cy="701397"/>
          </a:xfrm>
          <a:prstGeom prst="rect">
            <a:avLst/>
          </a:prstGeom>
          <a:noFill/>
          <a:ln/>
        </p:spPr>
        <p:txBody>
          <a:bodyPr wrap="none" lIns="0" tIns="0" rIns="0" bIns="0" rtlCol="0" anchor="t"/>
          <a:lstStyle/>
          <a:p>
            <a:pPr marL="0" indent="0" algn="l">
              <a:lnSpc>
                <a:spcPts val="5500"/>
              </a:lnSpc>
              <a:buNone/>
            </a:pPr>
            <a:r>
              <a:rPr lang="vi-VN" sz="4400" b="1" dirty="0">
                <a:solidFill>
                  <a:srgbClr val="000000"/>
                </a:solidFill>
                <a:ea typeface="Petrona Bold" pitchFamily="34" charset="-122"/>
                <a:cs typeface="Petrona Bold" pitchFamily="34" charset="-120"/>
              </a:rPr>
              <a:t>Sơ Đồ Cơ</a:t>
            </a:r>
            <a:r>
              <a:rPr lang="en-US" sz="4400" b="1" dirty="0">
                <a:solidFill>
                  <a:srgbClr val="000000"/>
                </a:solidFill>
                <a:ea typeface="Petrona Bold" pitchFamily="34" charset="-122"/>
                <a:cs typeface="Petrona Bold" pitchFamily="34" charset="-120"/>
              </a:rPr>
              <a:t> Cấu Tổ Chức Nội Bộ</a:t>
            </a:r>
            <a:endParaRPr lang="en-US" sz="4400" dirty="0"/>
          </a:p>
        </p:txBody>
      </p:sp>
    </p:spTree>
    <p:extLst>
      <p:ext uri="{BB962C8B-B14F-4D97-AF65-F5344CB8AC3E}">
        <p14:creationId xmlns:p14="http://schemas.microsoft.com/office/powerpoint/2010/main" val="3196920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F8D7EA-3D7F-4897-EEDC-DE0DEA55ED0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A6706FE-3564-F1FE-951A-701E6476BBB9}"/>
              </a:ext>
            </a:extLst>
          </p:cNvPr>
          <p:cNvSpPr/>
          <p:nvPr/>
        </p:nvSpPr>
        <p:spPr>
          <a:xfrm>
            <a:off x="1206930" y="666174"/>
            <a:ext cx="6863953" cy="744260"/>
          </a:xfrm>
          <a:prstGeom prst="rect">
            <a:avLst/>
          </a:prstGeom>
          <a:noFill/>
          <a:ln/>
        </p:spPr>
        <p:txBody>
          <a:bodyPr wrap="none" lIns="0" tIns="0" rIns="0" bIns="0" rtlCol="0" anchor="t"/>
          <a:lstStyle/>
          <a:p>
            <a:pPr marL="0" indent="0" algn="l">
              <a:lnSpc>
                <a:spcPts val="5850"/>
              </a:lnSpc>
              <a:buNone/>
            </a:pPr>
            <a:r>
              <a:rPr lang="vi-VN" sz="4650" b="1" dirty="0">
                <a:solidFill>
                  <a:srgbClr val="000000"/>
                </a:solidFill>
                <a:ea typeface="Petrona Bold" pitchFamily="34" charset="-122"/>
              </a:rPr>
              <a:t>Mô tả các </a:t>
            </a:r>
            <a:r>
              <a:rPr lang="vi-VN" sz="4650" b="1" dirty="0" err="1">
                <a:solidFill>
                  <a:srgbClr val="000000"/>
                </a:solidFill>
                <a:ea typeface="Petrona Bold" pitchFamily="34" charset="-122"/>
              </a:rPr>
              <a:t>Use</a:t>
            </a:r>
            <a:r>
              <a:rPr lang="vi-VN" sz="4650" b="1" dirty="0">
                <a:solidFill>
                  <a:srgbClr val="000000"/>
                </a:solidFill>
                <a:ea typeface="Petrona Bold" pitchFamily="34" charset="-122"/>
              </a:rPr>
              <a:t> </a:t>
            </a:r>
            <a:r>
              <a:rPr lang="vi-VN" sz="4650" b="1" dirty="0" err="1">
                <a:solidFill>
                  <a:srgbClr val="000000"/>
                </a:solidFill>
                <a:ea typeface="Petrona Bold" pitchFamily="34" charset="-122"/>
              </a:rPr>
              <a:t>Case</a:t>
            </a:r>
            <a:endParaRPr lang="en-US" sz="4650" dirty="0"/>
          </a:p>
        </p:txBody>
      </p:sp>
      <p:sp>
        <p:nvSpPr>
          <p:cNvPr id="4" name="Hộp Văn bản 3">
            <a:extLst>
              <a:ext uri="{FF2B5EF4-FFF2-40B4-BE49-F238E27FC236}">
                <a16:creationId xmlns:a16="http://schemas.microsoft.com/office/drawing/2014/main" id="{1FA30F1B-26B1-842A-E211-99C18CAD14A4}"/>
              </a:ext>
            </a:extLst>
          </p:cNvPr>
          <p:cNvSpPr txBox="1"/>
          <p:nvPr/>
        </p:nvSpPr>
        <p:spPr>
          <a:xfrm>
            <a:off x="1516566" y="1516053"/>
            <a:ext cx="5709424" cy="549894"/>
          </a:xfrm>
          <a:prstGeom prst="rect">
            <a:avLst/>
          </a:prstGeom>
          <a:noFill/>
        </p:spPr>
        <p:txBody>
          <a:bodyPr wrap="square">
            <a:spAutoFit/>
          </a:bodyPr>
          <a:lstStyle/>
          <a:p>
            <a:pPr marR="0" lvl="0">
              <a:lnSpc>
                <a:spcPct val="115000"/>
              </a:lnSpc>
              <a:spcAft>
                <a:spcPts val="800"/>
              </a:spcAft>
            </a:pPr>
            <a:r>
              <a:rPr lang="en-US" sz="2800" b="1" kern="100" dirty="0">
                <a:effectLst/>
                <a:latin typeface="Inter" panose="020B0604020202020204" charset="0"/>
                <a:ea typeface="Inter" panose="020B0604020202020204" charset="0"/>
                <a:cs typeface="Times New Roman" panose="02020603050405020304" pitchFamily="18" charset="0"/>
              </a:rPr>
              <a:t>UC </a:t>
            </a:r>
            <a:r>
              <a:rPr lang="vi-VN" sz="2800" b="1" kern="100" dirty="0">
                <a:latin typeface="Inter" panose="020B0604020202020204" charset="0"/>
                <a:ea typeface="Inter" panose="020B0604020202020204" charset="0"/>
                <a:cs typeface="Times New Roman" panose="02020603050405020304" pitchFamily="18" charset="0"/>
              </a:rPr>
              <a:t>Quản lý danh mục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pic>
        <p:nvPicPr>
          <p:cNvPr id="6" name="Picture 1" descr="A diagram of a diagram&#10;&#10;AI-generated content may be incorrect.">
            <a:extLst>
              <a:ext uri="{FF2B5EF4-FFF2-40B4-BE49-F238E27FC236}">
                <a16:creationId xmlns:a16="http://schemas.microsoft.com/office/drawing/2014/main" id="{1F79BA5D-CEE6-8954-62B3-8C13F11502E6}"/>
              </a:ext>
            </a:extLst>
          </p:cNvPr>
          <p:cNvPicPr>
            <a:picLocks noChangeAspect="1"/>
          </p:cNvPicPr>
          <p:nvPr/>
        </p:nvPicPr>
        <p:blipFill>
          <a:blip r:embed="rId3"/>
          <a:stretch>
            <a:fillRect/>
          </a:stretch>
        </p:blipFill>
        <p:spPr>
          <a:xfrm>
            <a:off x="1675003" y="2578052"/>
            <a:ext cx="11101974" cy="4324551"/>
          </a:xfrm>
          <a:prstGeom prst="rect">
            <a:avLst/>
          </a:prstGeom>
        </p:spPr>
      </p:pic>
    </p:spTree>
    <p:extLst>
      <p:ext uri="{BB962C8B-B14F-4D97-AF65-F5344CB8AC3E}">
        <p14:creationId xmlns:p14="http://schemas.microsoft.com/office/powerpoint/2010/main" val="4107813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1FD77BD-8EBA-ED95-7DCF-FD60DAC9418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49F305C-DF9A-06DC-69B2-F6857550127B}"/>
              </a:ext>
            </a:extLst>
          </p:cNvPr>
          <p:cNvSpPr/>
          <p:nvPr/>
        </p:nvSpPr>
        <p:spPr>
          <a:xfrm>
            <a:off x="1206930" y="666174"/>
            <a:ext cx="6863953" cy="744260"/>
          </a:xfrm>
          <a:prstGeom prst="rect">
            <a:avLst/>
          </a:prstGeom>
          <a:noFill/>
          <a:ln/>
        </p:spPr>
        <p:txBody>
          <a:bodyPr wrap="none" lIns="0" tIns="0" rIns="0" bIns="0" rtlCol="0" anchor="t"/>
          <a:lstStyle/>
          <a:p>
            <a:pPr marL="0" indent="0" algn="l">
              <a:lnSpc>
                <a:spcPts val="5850"/>
              </a:lnSpc>
              <a:buNone/>
            </a:pPr>
            <a:r>
              <a:rPr lang="vi-VN" sz="4650" b="1" dirty="0">
                <a:solidFill>
                  <a:srgbClr val="000000"/>
                </a:solidFill>
                <a:ea typeface="Petrona Bold" pitchFamily="34" charset="-122"/>
              </a:rPr>
              <a:t>Mô tả các </a:t>
            </a:r>
            <a:r>
              <a:rPr lang="vi-VN" sz="4650" b="1" dirty="0" err="1">
                <a:solidFill>
                  <a:srgbClr val="000000"/>
                </a:solidFill>
                <a:ea typeface="Petrona Bold" pitchFamily="34" charset="-122"/>
              </a:rPr>
              <a:t>Use</a:t>
            </a:r>
            <a:r>
              <a:rPr lang="vi-VN" sz="4650" b="1" dirty="0">
                <a:solidFill>
                  <a:srgbClr val="000000"/>
                </a:solidFill>
                <a:ea typeface="Petrona Bold" pitchFamily="34" charset="-122"/>
              </a:rPr>
              <a:t> </a:t>
            </a:r>
            <a:r>
              <a:rPr lang="vi-VN" sz="4650" b="1" dirty="0" err="1">
                <a:solidFill>
                  <a:srgbClr val="000000"/>
                </a:solidFill>
                <a:ea typeface="Petrona Bold" pitchFamily="34" charset="-122"/>
              </a:rPr>
              <a:t>Case</a:t>
            </a:r>
            <a:endParaRPr lang="en-US" sz="4650" dirty="0"/>
          </a:p>
        </p:txBody>
      </p:sp>
      <p:sp>
        <p:nvSpPr>
          <p:cNvPr id="4" name="Hộp Văn bản 3">
            <a:extLst>
              <a:ext uri="{FF2B5EF4-FFF2-40B4-BE49-F238E27FC236}">
                <a16:creationId xmlns:a16="http://schemas.microsoft.com/office/drawing/2014/main" id="{3A20F9CA-5DDB-B4DF-FFE6-CE95B3D71FA3}"/>
              </a:ext>
            </a:extLst>
          </p:cNvPr>
          <p:cNvSpPr txBox="1"/>
          <p:nvPr/>
        </p:nvSpPr>
        <p:spPr>
          <a:xfrm>
            <a:off x="1516566" y="1516053"/>
            <a:ext cx="3401122" cy="549894"/>
          </a:xfrm>
          <a:prstGeom prst="rect">
            <a:avLst/>
          </a:prstGeom>
          <a:noFill/>
        </p:spPr>
        <p:txBody>
          <a:bodyPr wrap="square">
            <a:spAutoFit/>
          </a:bodyPr>
          <a:lstStyle/>
          <a:p>
            <a:pPr marR="0" lvl="0">
              <a:lnSpc>
                <a:spcPct val="115000"/>
              </a:lnSpc>
              <a:spcAft>
                <a:spcPts val="800"/>
              </a:spcAft>
            </a:pPr>
            <a:r>
              <a:rPr lang="en-US" sz="2800" b="1" kern="100" dirty="0">
                <a:effectLst/>
                <a:latin typeface="Inter" panose="020B0604020202020204" charset="0"/>
                <a:ea typeface="Inter" panose="020B0604020202020204" charset="0"/>
                <a:cs typeface="Times New Roman" panose="02020603050405020304" pitchFamily="18" charset="0"/>
              </a:rPr>
              <a:t>UC </a:t>
            </a:r>
            <a:r>
              <a:rPr lang="vi-VN" sz="2800" b="1" kern="100" dirty="0">
                <a:effectLst/>
                <a:latin typeface="Inter" panose="020B0604020202020204" charset="0"/>
                <a:ea typeface="Inter" panose="020B0604020202020204" charset="0"/>
                <a:cs typeface="Times New Roman" panose="02020603050405020304" pitchFamily="18" charset="0"/>
              </a:rPr>
              <a:t>In hóa đơn</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pic>
        <p:nvPicPr>
          <p:cNvPr id="6" name="Picture 1" descr="A diagram of a diagram&#10;&#10;AI-generated content may be incorrect.">
            <a:extLst>
              <a:ext uri="{FF2B5EF4-FFF2-40B4-BE49-F238E27FC236}">
                <a16:creationId xmlns:a16="http://schemas.microsoft.com/office/drawing/2014/main" id="{26F8F629-9500-B2FA-ACCD-DF8F528093D5}"/>
              </a:ext>
            </a:extLst>
          </p:cNvPr>
          <p:cNvPicPr>
            <a:picLocks noChangeAspect="1"/>
          </p:cNvPicPr>
          <p:nvPr/>
        </p:nvPicPr>
        <p:blipFill>
          <a:blip r:embed="rId3"/>
          <a:stretch>
            <a:fillRect/>
          </a:stretch>
        </p:blipFill>
        <p:spPr>
          <a:xfrm>
            <a:off x="2086355" y="2442117"/>
            <a:ext cx="10457690" cy="4995746"/>
          </a:xfrm>
          <a:prstGeom prst="rect">
            <a:avLst/>
          </a:prstGeom>
        </p:spPr>
      </p:pic>
    </p:spTree>
    <p:extLst>
      <p:ext uri="{BB962C8B-B14F-4D97-AF65-F5344CB8AC3E}">
        <p14:creationId xmlns:p14="http://schemas.microsoft.com/office/powerpoint/2010/main" val="3231069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06ABB00-ED5E-5A07-94F8-69C037A6E90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60E9629-35FA-8ED6-E615-002173463C42}"/>
              </a:ext>
            </a:extLst>
          </p:cNvPr>
          <p:cNvSpPr/>
          <p:nvPr/>
        </p:nvSpPr>
        <p:spPr>
          <a:xfrm>
            <a:off x="1206930" y="666174"/>
            <a:ext cx="6863953" cy="744260"/>
          </a:xfrm>
          <a:prstGeom prst="rect">
            <a:avLst/>
          </a:prstGeom>
          <a:noFill/>
          <a:ln/>
        </p:spPr>
        <p:txBody>
          <a:bodyPr wrap="none" lIns="0" tIns="0" rIns="0" bIns="0" rtlCol="0" anchor="t"/>
          <a:lstStyle/>
          <a:p>
            <a:pPr marL="0" indent="0" algn="l">
              <a:lnSpc>
                <a:spcPts val="5850"/>
              </a:lnSpc>
              <a:buNone/>
            </a:pPr>
            <a:r>
              <a:rPr lang="vi-VN" sz="4650" b="1" dirty="0">
                <a:solidFill>
                  <a:srgbClr val="000000"/>
                </a:solidFill>
                <a:ea typeface="Petrona Bold" pitchFamily="34" charset="-122"/>
              </a:rPr>
              <a:t>Phân tích </a:t>
            </a:r>
            <a:r>
              <a:rPr lang="vi-VN" sz="4650" b="1" dirty="0" err="1">
                <a:solidFill>
                  <a:srgbClr val="000000"/>
                </a:solidFill>
                <a:ea typeface="Petrona Bold" pitchFamily="34" charset="-122"/>
              </a:rPr>
              <a:t>Use</a:t>
            </a:r>
            <a:r>
              <a:rPr lang="vi-VN" sz="4650" b="1" dirty="0">
                <a:solidFill>
                  <a:srgbClr val="000000"/>
                </a:solidFill>
                <a:ea typeface="Petrona Bold" pitchFamily="34" charset="-122"/>
              </a:rPr>
              <a:t> </a:t>
            </a:r>
            <a:r>
              <a:rPr lang="vi-VN" sz="4650" b="1" dirty="0" err="1">
                <a:solidFill>
                  <a:srgbClr val="000000"/>
                </a:solidFill>
                <a:ea typeface="Petrona Bold" pitchFamily="34" charset="-122"/>
              </a:rPr>
              <a:t>Case</a:t>
            </a:r>
            <a:endParaRPr lang="en-US" sz="4650" dirty="0"/>
          </a:p>
        </p:txBody>
      </p:sp>
      <p:sp>
        <p:nvSpPr>
          <p:cNvPr id="4" name="Hộp Văn bản 3">
            <a:extLst>
              <a:ext uri="{FF2B5EF4-FFF2-40B4-BE49-F238E27FC236}">
                <a16:creationId xmlns:a16="http://schemas.microsoft.com/office/drawing/2014/main" id="{DABEEA2A-677B-96BC-6CDF-8CC3089FE9D2}"/>
              </a:ext>
            </a:extLst>
          </p:cNvPr>
          <p:cNvSpPr txBox="1"/>
          <p:nvPr/>
        </p:nvSpPr>
        <p:spPr>
          <a:xfrm>
            <a:off x="1516565" y="1828063"/>
            <a:ext cx="5151863" cy="549894"/>
          </a:xfrm>
          <a:prstGeom prst="rect">
            <a:avLst/>
          </a:prstGeom>
          <a:noFill/>
        </p:spPr>
        <p:txBody>
          <a:bodyPr wrap="square">
            <a:spAutoFit/>
          </a:bodyPr>
          <a:lstStyle/>
          <a:p>
            <a:pPr marR="0" lvl="0">
              <a:lnSpc>
                <a:spcPct val="115000"/>
              </a:lnSpc>
              <a:spcAft>
                <a:spcPts val="800"/>
              </a:spcAft>
            </a:pPr>
            <a:r>
              <a:rPr lang="vi-VN" sz="2800" b="1" kern="100" dirty="0">
                <a:latin typeface="Inter" panose="020B0604020202020204" charset="0"/>
                <a:ea typeface="Inter" panose="020B0604020202020204" charset="0"/>
                <a:cs typeface="Times New Roman" panose="02020603050405020304" pitchFamily="18" charset="0"/>
              </a:rPr>
              <a:t>Thêm Hàng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sp>
        <p:nvSpPr>
          <p:cNvPr id="2" name="Hộp Văn bản 1">
            <a:extLst>
              <a:ext uri="{FF2B5EF4-FFF2-40B4-BE49-F238E27FC236}">
                <a16:creationId xmlns:a16="http://schemas.microsoft.com/office/drawing/2014/main" id="{23CAA46C-7BDD-A329-587C-DB9A40886D14}"/>
              </a:ext>
            </a:extLst>
          </p:cNvPr>
          <p:cNvSpPr txBox="1"/>
          <p:nvPr/>
        </p:nvSpPr>
        <p:spPr>
          <a:xfrm>
            <a:off x="1516565" y="1371208"/>
            <a:ext cx="5709424" cy="549894"/>
          </a:xfrm>
          <a:prstGeom prst="rect">
            <a:avLst/>
          </a:prstGeom>
          <a:noFill/>
        </p:spPr>
        <p:txBody>
          <a:bodyPr wrap="square">
            <a:spAutoFit/>
          </a:bodyPr>
          <a:lstStyle/>
          <a:p>
            <a:pPr marR="0" lvl="0">
              <a:lnSpc>
                <a:spcPct val="115000"/>
              </a:lnSpc>
              <a:spcAft>
                <a:spcPts val="800"/>
              </a:spcAft>
            </a:pPr>
            <a:r>
              <a:rPr lang="en-US" sz="2800" b="1" kern="100" dirty="0">
                <a:effectLst/>
                <a:latin typeface="Inter" panose="020B0604020202020204" charset="0"/>
                <a:ea typeface="Inter" panose="020B0604020202020204" charset="0"/>
                <a:cs typeface="Times New Roman" panose="02020603050405020304" pitchFamily="18" charset="0"/>
              </a:rPr>
              <a:t>UC </a:t>
            </a:r>
            <a:r>
              <a:rPr lang="vi-VN" sz="2800" b="1" kern="100" dirty="0">
                <a:latin typeface="Inter" panose="020B0604020202020204" charset="0"/>
                <a:ea typeface="Inter" panose="020B0604020202020204" charset="0"/>
                <a:cs typeface="Times New Roman" panose="02020603050405020304" pitchFamily="18" charset="0"/>
              </a:rPr>
              <a:t>Quản lý danh mục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pic>
        <p:nvPicPr>
          <p:cNvPr id="5" name="Picture 1" descr="A diagram with text and words&#10;&#10;AI-generated content may be incorrect.">
            <a:extLst>
              <a:ext uri="{FF2B5EF4-FFF2-40B4-BE49-F238E27FC236}">
                <a16:creationId xmlns:a16="http://schemas.microsoft.com/office/drawing/2014/main" id="{36A4DCA2-07A0-227F-6463-BC7CAC94D9A4}"/>
              </a:ext>
            </a:extLst>
          </p:cNvPr>
          <p:cNvPicPr>
            <a:picLocks noChangeAspect="1"/>
          </p:cNvPicPr>
          <p:nvPr/>
        </p:nvPicPr>
        <p:blipFill>
          <a:blip r:embed="rId3"/>
          <a:stretch>
            <a:fillRect/>
          </a:stretch>
        </p:blipFill>
        <p:spPr>
          <a:xfrm>
            <a:off x="3008040" y="2467168"/>
            <a:ext cx="7920155" cy="5539032"/>
          </a:xfrm>
          <a:prstGeom prst="rect">
            <a:avLst/>
          </a:prstGeom>
        </p:spPr>
      </p:pic>
    </p:spTree>
    <p:extLst>
      <p:ext uri="{BB962C8B-B14F-4D97-AF65-F5344CB8AC3E}">
        <p14:creationId xmlns:p14="http://schemas.microsoft.com/office/powerpoint/2010/main" val="1385675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911531-A46F-C9AE-59F6-A0F512CE92FA}"/>
            </a:ext>
          </a:extLst>
        </p:cNvPr>
        <p:cNvGrpSpPr/>
        <p:nvPr/>
      </p:nvGrpSpPr>
      <p:grpSpPr>
        <a:xfrm>
          <a:off x="0" y="0"/>
          <a:ext cx="0" cy="0"/>
          <a:chOff x="0" y="0"/>
          <a:chExt cx="0" cy="0"/>
        </a:xfrm>
      </p:grpSpPr>
      <p:graphicFrame>
        <p:nvGraphicFramePr>
          <p:cNvPr id="6" name="Bảng 5">
            <a:extLst>
              <a:ext uri="{FF2B5EF4-FFF2-40B4-BE49-F238E27FC236}">
                <a16:creationId xmlns:a16="http://schemas.microsoft.com/office/drawing/2014/main" id="{400F8001-9C98-A9DD-0CA4-B8D2A3597235}"/>
              </a:ext>
            </a:extLst>
          </p:cNvPr>
          <p:cNvGraphicFramePr>
            <a:graphicFrameLocks noGrp="1"/>
          </p:cNvGraphicFramePr>
          <p:nvPr>
            <p:extLst>
              <p:ext uri="{D42A27DB-BD31-4B8C-83A1-F6EECF244321}">
                <p14:modId xmlns:p14="http://schemas.microsoft.com/office/powerpoint/2010/main" val="3660190534"/>
              </p:ext>
            </p:extLst>
          </p:nvPr>
        </p:nvGraphicFramePr>
        <p:xfrm>
          <a:off x="2620538" y="2391855"/>
          <a:ext cx="8597591" cy="5482618"/>
        </p:xfrm>
        <a:graphic>
          <a:graphicData uri="http://schemas.openxmlformats.org/drawingml/2006/table">
            <a:tbl>
              <a:tblPr firstRow="1" firstCol="1" bandRow="1">
                <a:tableStyleId>{5C22544A-7EE6-4342-B048-85BDC9FD1C3A}</a:tableStyleId>
              </a:tblPr>
              <a:tblGrid>
                <a:gridCol w="2656763">
                  <a:extLst>
                    <a:ext uri="{9D8B030D-6E8A-4147-A177-3AD203B41FA5}">
                      <a16:colId xmlns:a16="http://schemas.microsoft.com/office/drawing/2014/main" val="1151525833"/>
                    </a:ext>
                  </a:extLst>
                </a:gridCol>
                <a:gridCol w="2970414">
                  <a:extLst>
                    <a:ext uri="{9D8B030D-6E8A-4147-A177-3AD203B41FA5}">
                      <a16:colId xmlns:a16="http://schemas.microsoft.com/office/drawing/2014/main" val="393540586"/>
                    </a:ext>
                  </a:extLst>
                </a:gridCol>
                <a:gridCol w="2970414">
                  <a:extLst>
                    <a:ext uri="{9D8B030D-6E8A-4147-A177-3AD203B41FA5}">
                      <a16:colId xmlns:a16="http://schemas.microsoft.com/office/drawing/2014/main" val="2703957808"/>
                    </a:ext>
                  </a:extLst>
                </a:gridCol>
              </a:tblGrid>
              <a:tr h="353999">
                <a:tc>
                  <a:txBody>
                    <a:bodyPr/>
                    <a:lstStyle/>
                    <a:p>
                      <a:pPr marL="0" marR="0" algn="ctr">
                        <a:lnSpc>
                          <a:spcPct val="115000"/>
                        </a:lnSpc>
                        <a:spcAft>
                          <a:spcPts val="800"/>
                        </a:spcAft>
                        <a:buNone/>
                      </a:pPr>
                      <a:r>
                        <a:rPr lang="en-US" sz="1800" kern="0">
                          <a:effectLst/>
                          <a:latin typeface="Inter" panose="020B0604020202020204" charset="0"/>
                          <a:ea typeface="Inter" panose="020B0604020202020204" charset="0"/>
                        </a:rPr>
                        <a:t>Basic flow</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0" dirty="0">
                          <a:effectLst/>
                          <a:latin typeface="Inter" panose="020B0604020202020204" charset="0"/>
                          <a:ea typeface="Inter" panose="020B0604020202020204" charset="0"/>
                        </a:rPr>
                        <a:t>Quản </a:t>
                      </a:r>
                      <a:r>
                        <a:rPr lang="en-US" sz="1800" kern="0" dirty="0" err="1">
                          <a:effectLst/>
                          <a:latin typeface="Inter" panose="020B0604020202020204" charset="0"/>
                          <a:ea typeface="Inter" panose="020B0604020202020204" charset="0"/>
                        </a:rPr>
                        <a:t>lý</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0">
                          <a:effectLst/>
                          <a:latin typeface="Inter" panose="020B0604020202020204" charset="0"/>
                          <a:ea typeface="Inter" panose="020B0604020202020204" charset="0"/>
                        </a:rPr>
                        <a:t>Hệ thống</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507729260"/>
                  </a:ext>
                </a:extLst>
              </a:tr>
              <a:tr h="819162">
                <a:tc rowSpan="5">
                  <a:txBody>
                    <a:bodyPr/>
                    <a:lstStyle/>
                    <a:p>
                      <a:pPr marL="0" marR="0" algn="ctr">
                        <a:lnSpc>
                          <a:spcPct val="115000"/>
                        </a:lnSpc>
                        <a:spcAft>
                          <a:spcPts val="800"/>
                        </a:spcAft>
                        <a:buNone/>
                      </a:pPr>
                      <a:r>
                        <a:rPr lang="en-US" sz="1800" kern="0" dirty="0">
                          <a:effectLst/>
                          <a:latin typeface="Inter" panose="020B0604020202020204" charset="0"/>
                          <a:ea typeface="Inter" panose="020B0604020202020204" charset="0"/>
                        </a:rPr>
                        <a:t> </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800" kern="0">
                          <a:effectLst/>
                          <a:latin typeface="Inter" panose="020B0604020202020204" charset="0"/>
                          <a:ea typeface="Inter" panose="020B0604020202020204" charset="0"/>
                        </a:rPr>
                        <a:t>1.Quản lý điền thông tin hãng Laptop cần thêm và nhấn Thêm</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800" kern="0" dirty="0">
                          <a:effectLst/>
                          <a:latin typeface="Inter" panose="020B0604020202020204" charset="0"/>
                          <a:ea typeface="Inter" panose="020B0604020202020204" charset="0"/>
                        </a:rPr>
                        <a:t> </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4023106956"/>
                  </a:ext>
                </a:extLst>
              </a:tr>
              <a:tr h="667338">
                <a:tc vMerge="1">
                  <a:txBody>
                    <a:bodyPr/>
                    <a:lstStyle/>
                    <a:p>
                      <a:endParaRPr lang="en-US"/>
                    </a:p>
                  </a:txBody>
                  <a:tcPr/>
                </a:tc>
                <a:tc>
                  <a:txBody>
                    <a:bodyPr/>
                    <a:lstStyle/>
                    <a:p>
                      <a:pPr marL="0" marR="0" algn="just">
                        <a:lnSpc>
                          <a:spcPct val="115000"/>
                        </a:lnSpc>
                        <a:spcAft>
                          <a:spcPts val="800"/>
                        </a:spcAft>
                        <a:buNone/>
                      </a:pPr>
                      <a:r>
                        <a:rPr lang="en-US" sz="1800" kern="0" dirty="0">
                          <a:effectLst/>
                          <a:latin typeface="Inter" panose="020B0604020202020204" charset="0"/>
                          <a:ea typeface="Inter" panose="020B0604020202020204" charset="0"/>
                        </a:rPr>
                        <a:t> </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800" kern="0">
                          <a:effectLst/>
                          <a:latin typeface="Inter" panose="020B0604020202020204" charset="0"/>
                          <a:ea typeface="Inter" panose="020B0604020202020204" charset="0"/>
                        </a:rPr>
                        <a:t>2. Kiểm tra tham số hợp lệ, không bị rỗng</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915237137"/>
                  </a:ext>
                </a:extLst>
              </a:tr>
              <a:tr h="1011104">
                <a:tc vMerge="1">
                  <a:txBody>
                    <a:bodyPr/>
                    <a:lstStyle/>
                    <a:p>
                      <a:endParaRPr lang="en-US"/>
                    </a:p>
                  </a:txBody>
                  <a:tcPr/>
                </a:tc>
                <a:tc>
                  <a:txBody>
                    <a:bodyPr/>
                    <a:lstStyle/>
                    <a:p>
                      <a:pPr marL="0" marR="0" algn="just">
                        <a:lnSpc>
                          <a:spcPct val="115000"/>
                        </a:lnSpc>
                        <a:spcAft>
                          <a:spcPts val="800"/>
                        </a:spcAft>
                        <a:buNone/>
                      </a:pPr>
                      <a:r>
                        <a:rPr lang="en-US" sz="1800" kern="0" dirty="0">
                          <a:effectLst/>
                          <a:latin typeface="Inter" panose="020B0604020202020204" charset="0"/>
                          <a:ea typeface="Inter" panose="020B0604020202020204" charset="0"/>
                        </a:rPr>
                        <a:t> </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800" kern="0" dirty="0">
                          <a:effectLst/>
                          <a:latin typeface="Inter" panose="020B0604020202020204" charset="0"/>
                          <a:ea typeface="Inter" panose="020B0604020202020204" charset="0"/>
                        </a:rPr>
                        <a:t>3. </a:t>
                      </a:r>
                      <a:r>
                        <a:rPr lang="en-US" sz="1800" kern="0" dirty="0" err="1">
                          <a:effectLst/>
                          <a:latin typeface="Inter" panose="020B0604020202020204" charset="0"/>
                          <a:ea typeface="Inter" panose="020B0604020202020204" charset="0"/>
                        </a:rPr>
                        <a:t>Nếu</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tham</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số</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hợp</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lệ</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thêm</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thông</a:t>
                      </a:r>
                      <a:r>
                        <a:rPr lang="en-US" sz="1800" kern="0" dirty="0">
                          <a:effectLst/>
                          <a:latin typeface="Inter" panose="020B0604020202020204" charset="0"/>
                          <a:ea typeface="Inter" panose="020B0604020202020204" charset="0"/>
                        </a:rPr>
                        <a:t> tin </a:t>
                      </a:r>
                      <a:r>
                        <a:rPr lang="en-US" sz="1800" kern="0" dirty="0" err="1">
                          <a:effectLst/>
                          <a:latin typeface="Inter" panose="020B0604020202020204" charset="0"/>
                          <a:ea typeface="Inter" panose="020B0604020202020204" charset="0"/>
                        </a:rPr>
                        <a:t>hãng</a:t>
                      </a:r>
                      <a:r>
                        <a:rPr lang="en-US" sz="1800" kern="0" dirty="0">
                          <a:effectLst/>
                          <a:latin typeface="Inter" panose="020B0604020202020204" charset="0"/>
                          <a:ea typeface="Inter" panose="020B0604020202020204" charset="0"/>
                        </a:rPr>
                        <a:t> Laptop </a:t>
                      </a:r>
                      <a:r>
                        <a:rPr lang="en-US" sz="1800" kern="0" dirty="0" err="1">
                          <a:effectLst/>
                          <a:latin typeface="Inter" panose="020B0604020202020204" charset="0"/>
                          <a:ea typeface="Inter" panose="020B0604020202020204" charset="0"/>
                        </a:rPr>
                        <a:t>vào</a:t>
                      </a:r>
                      <a:r>
                        <a:rPr lang="en-US" sz="1800" kern="0" dirty="0">
                          <a:effectLst/>
                          <a:latin typeface="Inter" panose="020B0604020202020204" charset="0"/>
                          <a:ea typeface="Inter" panose="020B0604020202020204" charset="0"/>
                        </a:rPr>
                        <a:t> database</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912867812"/>
                  </a:ext>
                </a:extLst>
              </a:tr>
              <a:tr h="538945">
                <a:tc vMerge="1">
                  <a:txBody>
                    <a:bodyPr/>
                    <a:lstStyle/>
                    <a:p>
                      <a:endParaRPr lang="en-US"/>
                    </a:p>
                  </a:txBody>
                  <a:tcPr/>
                </a:tc>
                <a:tc>
                  <a:txBody>
                    <a:bodyPr/>
                    <a:lstStyle/>
                    <a:p>
                      <a:pPr marL="0" marR="0" algn="just">
                        <a:lnSpc>
                          <a:spcPct val="115000"/>
                        </a:lnSpc>
                        <a:spcAft>
                          <a:spcPts val="800"/>
                        </a:spcAft>
                        <a:buNone/>
                      </a:pPr>
                      <a:r>
                        <a:rPr lang="en-US" sz="1800" kern="0" dirty="0">
                          <a:effectLst/>
                          <a:latin typeface="Inter" panose="020B0604020202020204" charset="0"/>
                          <a:ea typeface="Inter" panose="020B0604020202020204" charset="0"/>
                        </a:rPr>
                        <a:t> </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800" kern="0">
                          <a:effectLst/>
                          <a:latin typeface="Inter" panose="020B0604020202020204" charset="0"/>
                          <a:ea typeface="Inter" panose="020B0604020202020204" charset="0"/>
                        </a:rPr>
                        <a:t>4. Hiển thị thông báo thành công</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3838300213"/>
                  </a:ext>
                </a:extLst>
              </a:tr>
              <a:tr h="538945">
                <a:tc vMerge="1">
                  <a:txBody>
                    <a:bodyPr/>
                    <a:lstStyle/>
                    <a:p>
                      <a:endParaRPr lang="en-US"/>
                    </a:p>
                  </a:txBody>
                  <a:tcPr/>
                </a:tc>
                <a:tc>
                  <a:txBody>
                    <a:bodyPr/>
                    <a:lstStyle/>
                    <a:p>
                      <a:pPr marL="0" marR="0" algn="just">
                        <a:lnSpc>
                          <a:spcPct val="115000"/>
                        </a:lnSpc>
                        <a:spcAft>
                          <a:spcPts val="800"/>
                        </a:spcAft>
                        <a:buNone/>
                      </a:pPr>
                      <a:r>
                        <a:rPr lang="en-US" sz="1800" kern="0">
                          <a:effectLst/>
                          <a:latin typeface="Inter" panose="020B0604020202020204" charset="0"/>
                          <a:ea typeface="Inter" panose="020B0604020202020204" charset="0"/>
                        </a:rPr>
                        <a:t>5. Quản lý xem trang thông báo</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800" kern="0">
                          <a:effectLst/>
                          <a:latin typeface="Inter" panose="020B0604020202020204" charset="0"/>
                          <a:ea typeface="Inter" panose="020B0604020202020204" charset="0"/>
                        </a:rPr>
                        <a:t> </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3787954662"/>
                  </a:ext>
                </a:extLst>
              </a:tr>
              <a:tr h="323571">
                <a:tc>
                  <a:txBody>
                    <a:bodyPr/>
                    <a:lstStyle/>
                    <a:p>
                      <a:pPr marL="0" marR="0" algn="ctr">
                        <a:lnSpc>
                          <a:spcPct val="115000"/>
                        </a:lnSpc>
                        <a:spcAft>
                          <a:spcPts val="800"/>
                        </a:spcAft>
                        <a:buNone/>
                      </a:pPr>
                      <a:r>
                        <a:rPr lang="en-US" sz="1800" kern="0" dirty="0">
                          <a:effectLst/>
                          <a:latin typeface="Inter" panose="020B0604020202020204" charset="0"/>
                          <a:ea typeface="Inter" panose="020B0604020202020204" charset="0"/>
                        </a:rPr>
                        <a:t>Except flow </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800" kern="0">
                          <a:effectLst/>
                          <a:latin typeface="Inter" panose="020B0604020202020204" charset="0"/>
                          <a:ea typeface="Inter" panose="020B0604020202020204" charset="0"/>
                        </a:rPr>
                        <a:t> </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800" kern="0">
                          <a:effectLst/>
                          <a:latin typeface="Inter" panose="020B0604020202020204" charset="0"/>
                          <a:ea typeface="Inter" panose="020B0604020202020204" charset="0"/>
                        </a:rPr>
                        <a:t>3.1 Tham số không hợp lệ</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841164858"/>
                  </a:ext>
                </a:extLst>
              </a:tr>
              <a:tr h="323571">
                <a:tc rowSpan="2">
                  <a:txBody>
                    <a:bodyPr/>
                    <a:lstStyle/>
                    <a:p>
                      <a:pPr marL="0" marR="0" algn="ctr">
                        <a:lnSpc>
                          <a:spcPct val="115000"/>
                        </a:lnSpc>
                        <a:spcAft>
                          <a:spcPts val="800"/>
                        </a:spcAft>
                        <a:buNone/>
                      </a:pPr>
                      <a:r>
                        <a:rPr lang="en-US" sz="1800" kern="0" dirty="0">
                          <a:effectLst/>
                          <a:latin typeface="Inter" panose="020B0604020202020204" charset="0"/>
                          <a:ea typeface="Inter" panose="020B0604020202020204" charset="0"/>
                        </a:rPr>
                        <a:t> </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800" kern="0">
                          <a:effectLst/>
                          <a:latin typeface="Inter" panose="020B0604020202020204" charset="0"/>
                          <a:ea typeface="Inter" panose="020B0604020202020204" charset="0"/>
                        </a:rPr>
                        <a:t> </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800" kern="0">
                          <a:effectLst/>
                          <a:latin typeface="Inter" panose="020B0604020202020204" charset="0"/>
                          <a:ea typeface="Inter" panose="020B0604020202020204" charset="0"/>
                        </a:rPr>
                        <a:t>4.1 Hiển thị thông báo lỗi</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4022444406"/>
                  </a:ext>
                </a:extLst>
              </a:tr>
              <a:tr h="667338">
                <a:tc vMerge="1">
                  <a:txBody>
                    <a:bodyPr/>
                    <a:lstStyle/>
                    <a:p>
                      <a:endParaRPr lang="en-US"/>
                    </a:p>
                  </a:txBody>
                  <a:tcPr/>
                </a:tc>
                <a:tc>
                  <a:txBody>
                    <a:bodyPr/>
                    <a:lstStyle/>
                    <a:p>
                      <a:pPr marL="0" marR="0" algn="just">
                        <a:lnSpc>
                          <a:spcPct val="115000"/>
                        </a:lnSpc>
                        <a:spcAft>
                          <a:spcPts val="800"/>
                        </a:spcAft>
                        <a:buNone/>
                      </a:pPr>
                      <a:r>
                        <a:rPr lang="en-US" sz="1800" kern="0">
                          <a:effectLst/>
                          <a:latin typeface="Inter" panose="020B0604020202020204" charset="0"/>
                          <a:ea typeface="Inter" panose="020B0604020202020204" charset="0"/>
                        </a:rPr>
                        <a:t>5.1. Người dùng xem thông báo lỗi</a:t>
                      </a:r>
                      <a:endParaRPr lang="en-US" sz="18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800" kern="0" dirty="0">
                          <a:effectLst/>
                          <a:latin typeface="Inter" panose="020B0604020202020204" charset="0"/>
                          <a:ea typeface="Inter" panose="020B0604020202020204" charset="0"/>
                        </a:rPr>
                        <a:t> </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656582087"/>
                  </a:ext>
                </a:extLst>
              </a:tr>
            </a:tbl>
          </a:graphicData>
        </a:graphic>
      </p:graphicFrame>
      <p:sp>
        <p:nvSpPr>
          <p:cNvPr id="7" name="Text 0">
            <a:extLst>
              <a:ext uri="{FF2B5EF4-FFF2-40B4-BE49-F238E27FC236}">
                <a16:creationId xmlns:a16="http://schemas.microsoft.com/office/drawing/2014/main" id="{10C0FBC4-537F-2A90-E8C1-46D81AD9BF5E}"/>
              </a:ext>
            </a:extLst>
          </p:cNvPr>
          <p:cNvSpPr/>
          <p:nvPr/>
        </p:nvSpPr>
        <p:spPr>
          <a:xfrm>
            <a:off x="1206930" y="666174"/>
            <a:ext cx="6863953" cy="744260"/>
          </a:xfrm>
          <a:prstGeom prst="rect">
            <a:avLst/>
          </a:prstGeom>
          <a:noFill/>
          <a:ln/>
        </p:spPr>
        <p:txBody>
          <a:bodyPr wrap="none" lIns="0" tIns="0" rIns="0" bIns="0" rtlCol="0" anchor="t"/>
          <a:lstStyle/>
          <a:p>
            <a:pPr marL="0" indent="0" algn="l">
              <a:lnSpc>
                <a:spcPts val="5850"/>
              </a:lnSpc>
              <a:buNone/>
            </a:pPr>
            <a:r>
              <a:rPr lang="vi-VN" sz="4650" b="1" dirty="0">
                <a:solidFill>
                  <a:srgbClr val="000000"/>
                </a:solidFill>
                <a:ea typeface="Petrona Bold" pitchFamily="34" charset="-122"/>
              </a:rPr>
              <a:t>Phân tích </a:t>
            </a:r>
            <a:r>
              <a:rPr lang="vi-VN" sz="4650" b="1" dirty="0" err="1">
                <a:solidFill>
                  <a:srgbClr val="000000"/>
                </a:solidFill>
                <a:ea typeface="Petrona Bold" pitchFamily="34" charset="-122"/>
              </a:rPr>
              <a:t>Use</a:t>
            </a:r>
            <a:r>
              <a:rPr lang="vi-VN" sz="4650" b="1" dirty="0">
                <a:solidFill>
                  <a:srgbClr val="000000"/>
                </a:solidFill>
                <a:ea typeface="Petrona Bold" pitchFamily="34" charset="-122"/>
              </a:rPr>
              <a:t> </a:t>
            </a:r>
            <a:r>
              <a:rPr lang="vi-VN" sz="4650" b="1" dirty="0" err="1">
                <a:solidFill>
                  <a:srgbClr val="000000"/>
                </a:solidFill>
                <a:ea typeface="Petrona Bold" pitchFamily="34" charset="-122"/>
              </a:rPr>
              <a:t>Case</a:t>
            </a:r>
            <a:endParaRPr lang="en-US" sz="4650" dirty="0"/>
          </a:p>
        </p:txBody>
      </p:sp>
      <p:sp>
        <p:nvSpPr>
          <p:cNvPr id="8" name="Hộp Văn bản 7">
            <a:extLst>
              <a:ext uri="{FF2B5EF4-FFF2-40B4-BE49-F238E27FC236}">
                <a16:creationId xmlns:a16="http://schemas.microsoft.com/office/drawing/2014/main" id="{03E8D39B-2E3D-3538-E235-E96EC08AE1CB}"/>
              </a:ext>
            </a:extLst>
          </p:cNvPr>
          <p:cNvSpPr txBox="1"/>
          <p:nvPr/>
        </p:nvSpPr>
        <p:spPr>
          <a:xfrm>
            <a:off x="1767470" y="1801885"/>
            <a:ext cx="5151863" cy="549894"/>
          </a:xfrm>
          <a:prstGeom prst="rect">
            <a:avLst/>
          </a:prstGeom>
          <a:noFill/>
        </p:spPr>
        <p:txBody>
          <a:bodyPr wrap="square">
            <a:spAutoFit/>
          </a:bodyPr>
          <a:lstStyle/>
          <a:p>
            <a:pPr marR="0" lvl="0">
              <a:lnSpc>
                <a:spcPct val="115000"/>
              </a:lnSpc>
              <a:spcAft>
                <a:spcPts val="800"/>
              </a:spcAft>
            </a:pPr>
            <a:r>
              <a:rPr lang="vi-VN" sz="2800" b="1" kern="100" dirty="0">
                <a:latin typeface="Inter" panose="020B0604020202020204" charset="0"/>
                <a:ea typeface="Inter" panose="020B0604020202020204" charset="0"/>
                <a:cs typeface="Times New Roman" panose="02020603050405020304" pitchFamily="18" charset="0"/>
              </a:rPr>
              <a:t>Thêm Hàng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sp>
        <p:nvSpPr>
          <p:cNvPr id="9" name="Hộp Văn bản 8">
            <a:extLst>
              <a:ext uri="{FF2B5EF4-FFF2-40B4-BE49-F238E27FC236}">
                <a16:creationId xmlns:a16="http://schemas.microsoft.com/office/drawing/2014/main" id="{11E46911-5F00-40C2-72CE-F25339457365}"/>
              </a:ext>
            </a:extLst>
          </p:cNvPr>
          <p:cNvSpPr txBox="1"/>
          <p:nvPr/>
        </p:nvSpPr>
        <p:spPr>
          <a:xfrm>
            <a:off x="1516565" y="1263879"/>
            <a:ext cx="5709424" cy="549894"/>
          </a:xfrm>
          <a:prstGeom prst="rect">
            <a:avLst/>
          </a:prstGeom>
          <a:noFill/>
        </p:spPr>
        <p:txBody>
          <a:bodyPr wrap="square">
            <a:spAutoFit/>
          </a:bodyPr>
          <a:lstStyle/>
          <a:p>
            <a:pPr marR="0" lvl="0">
              <a:lnSpc>
                <a:spcPct val="115000"/>
              </a:lnSpc>
              <a:spcAft>
                <a:spcPts val="800"/>
              </a:spcAft>
            </a:pPr>
            <a:r>
              <a:rPr lang="en-US" sz="2800" b="1" kern="100" dirty="0">
                <a:effectLst/>
                <a:latin typeface="Inter" panose="020B0604020202020204" charset="0"/>
                <a:ea typeface="Inter" panose="020B0604020202020204" charset="0"/>
                <a:cs typeface="Times New Roman" panose="02020603050405020304" pitchFamily="18" charset="0"/>
              </a:rPr>
              <a:t>UC </a:t>
            </a:r>
            <a:r>
              <a:rPr lang="vi-VN" sz="2800" b="1" kern="100" dirty="0">
                <a:latin typeface="Inter" panose="020B0604020202020204" charset="0"/>
                <a:ea typeface="Inter" panose="020B0604020202020204" charset="0"/>
                <a:cs typeface="Times New Roman" panose="02020603050405020304" pitchFamily="18" charset="0"/>
              </a:rPr>
              <a:t>Quản lý danh mục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spTree>
    <p:extLst>
      <p:ext uri="{BB962C8B-B14F-4D97-AF65-F5344CB8AC3E}">
        <p14:creationId xmlns:p14="http://schemas.microsoft.com/office/powerpoint/2010/main" val="936231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458432A-5592-1B3C-0F7B-83B6E4B00D5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6539528-B97C-3684-6F9C-DBA651732A5A}"/>
              </a:ext>
            </a:extLst>
          </p:cNvPr>
          <p:cNvSpPr/>
          <p:nvPr/>
        </p:nvSpPr>
        <p:spPr>
          <a:xfrm>
            <a:off x="1206930" y="666174"/>
            <a:ext cx="6863953" cy="744260"/>
          </a:xfrm>
          <a:prstGeom prst="rect">
            <a:avLst/>
          </a:prstGeom>
          <a:noFill/>
          <a:ln/>
        </p:spPr>
        <p:txBody>
          <a:bodyPr wrap="none" lIns="0" tIns="0" rIns="0" bIns="0" rtlCol="0" anchor="t"/>
          <a:lstStyle/>
          <a:p>
            <a:pPr marL="0" indent="0" algn="l">
              <a:lnSpc>
                <a:spcPts val="5850"/>
              </a:lnSpc>
              <a:buNone/>
            </a:pPr>
            <a:r>
              <a:rPr lang="vi-VN" sz="4650" b="1" dirty="0">
                <a:solidFill>
                  <a:srgbClr val="000000"/>
                </a:solidFill>
                <a:ea typeface="Petrona Bold" pitchFamily="34" charset="-122"/>
              </a:rPr>
              <a:t>Phân tích </a:t>
            </a:r>
            <a:r>
              <a:rPr lang="vi-VN" sz="4650" b="1" dirty="0" err="1">
                <a:solidFill>
                  <a:srgbClr val="000000"/>
                </a:solidFill>
                <a:ea typeface="Petrona Bold" pitchFamily="34" charset="-122"/>
              </a:rPr>
              <a:t>Use</a:t>
            </a:r>
            <a:r>
              <a:rPr lang="vi-VN" sz="4650" b="1" dirty="0">
                <a:solidFill>
                  <a:srgbClr val="000000"/>
                </a:solidFill>
                <a:ea typeface="Petrona Bold" pitchFamily="34" charset="-122"/>
              </a:rPr>
              <a:t> </a:t>
            </a:r>
            <a:r>
              <a:rPr lang="vi-VN" sz="4650" b="1" dirty="0" err="1">
                <a:solidFill>
                  <a:srgbClr val="000000"/>
                </a:solidFill>
                <a:ea typeface="Petrona Bold" pitchFamily="34" charset="-122"/>
              </a:rPr>
              <a:t>Case</a:t>
            </a:r>
            <a:endParaRPr lang="en-US" sz="4650" dirty="0"/>
          </a:p>
        </p:txBody>
      </p:sp>
      <p:sp>
        <p:nvSpPr>
          <p:cNvPr id="4" name="Hộp Văn bản 3">
            <a:extLst>
              <a:ext uri="{FF2B5EF4-FFF2-40B4-BE49-F238E27FC236}">
                <a16:creationId xmlns:a16="http://schemas.microsoft.com/office/drawing/2014/main" id="{C2D33E37-A083-51BC-E75D-EBEF15002656}"/>
              </a:ext>
            </a:extLst>
          </p:cNvPr>
          <p:cNvSpPr txBox="1"/>
          <p:nvPr/>
        </p:nvSpPr>
        <p:spPr>
          <a:xfrm>
            <a:off x="1516565" y="1828063"/>
            <a:ext cx="5151863" cy="549894"/>
          </a:xfrm>
          <a:prstGeom prst="rect">
            <a:avLst/>
          </a:prstGeom>
          <a:noFill/>
        </p:spPr>
        <p:txBody>
          <a:bodyPr wrap="square">
            <a:spAutoFit/>
          </a:bodyPr>
          <a:lstStyle/>
          <a:p>
            <a:pPr marR="0" lvl="0">
              <a:lnSpc>
                <a:spcPct val="115000"/>
              </a:lnSpc>
              <a:spcAft>
                <a:spcPts val="800"/>
              </a:spcAft>
            </a:pPr>
            <a:r>
              <a:rPr lang="vi-VN" sz="2800" b="1" kern="100" dirty="0">
                <a:latin typeface="Inter" panose="020B0604020202020204" charset="0"/>
                <a:ea typeface="Inter" panose="020B0604020202020204" charset="0"/>
                <a:cs typeface="Times New Roman" panose="02020603050405020304" pitchFamily="18" charset="0"/>
              </a:rPr>
              <a:t>Cập nhật hàng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sp>
        <p:nvSpPr>
          <p:cNvPr id="2" name="Hộp Văn bản 1">
            <a:extLst>
              <a:ext uri="{FF2B5EF4-FFF2-40B4-BE49-F238E27FC236}">
                <a16:creationId xmlns:a16="http://schemas.microsoft.com/office/drawing/2014/main" id="{61B8ED39-1F51-F832-FF1D-83C7B19FA5F9}"/>
              </a:ext>
            </a:extLst>
          </p:cNvPr>
          <p:cNvSpPr txBox="1"/>
          <p:nvPr/>
        </p:nvSpPr>
        <p:spPr>
          <a:xfrm>
            <a:off x="1516565" y="1371208"/>
            <a:ext cx="5709424" cy="549894"/>
          </a:xfrm>
          <a:prstGeom prst="rect">
            <a:avLst/>
          </a:prstGeom>
          <a:noFill/>
        </p:spPr>
        <p:txBody>
          <a:bodyPr wrap="square">
            <a:spAutoFit/>
          </a:bodyPr>
          <a:lstStyle/>
          <a:p>
            <a:pPr marR="0" lvl="0">
              <a:lnSpc>
                <a:spcPct val="115000"/>
              </a:lnSpc>
              <a:spcAft>
                <a:spcPts val="800"/>
              </a:spcAft>
            </a:pPr>
            <a:r>
              <a:rPr lang="en-US" sz="2800" b="1" kern="100" dirty="0">
                <a:effectLst/>
                <a:latin typeface="Inter" panose="020B0604020202020204" charset="0"/>
                <a:ea typeface="Inter" panose="020B0604020202020204" charset="0"/>
                <a:cs typeface="Times New Roman" panose="02020603050405020304" pitchFamily="18" charset="0"/>
              </a:rPr>
              <a:t>UC </a:t>
            </a:r>
            <a:r>
              <a:rPr lang="vi-VN" sz="2800" b="1" kern="100" dirty="0">
                <a:latin typeface="Inter" panose="020B0604020202020204" charset="0"/>
                <a:ea typeface="Inter" panose="020B0604020202020204" charset="0"/>
                <a:cs typeface="Times New Roman" panose="02020603050405020304" pitchFamily="18" charset="0"/>
              </a:rPr>
              <a:t>Quản lý danh mục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pic>
        <p:nvPicPr>
          <p:cNvPr id="6" name="Picture 24">
            <a:extLst>
              <a:ext uri="{FF2B5EF4-FFF2-40B4-BE49-F238E27FC236}">
                <a16:creationId xmlns:a16="http://schemas.microsoft.com/office/drawing/2014/main" id="{4382168A-8B09-C0EE-5DFE-3DAE86015DC1}"/>
              </a:ext>
            </a:extLst>
          </p:cNvPr>
          <p:cNvPicPr>
            <a:picLocks noChangeAspect="1"/>
          </p:cNvPicPr>
          <p:nvPr/>
        </p:nvPicPr>
        <p:blipFill>
          <a:blip r:embed="rId3"/>
          <a:stretch>
            <a:fillRect/>
          </a:stretch>
        </p:blipFill>
        <p:spPr>
          <a:xfrm>
            <a:off x="3794012" y="2462785"/>
            <a:ext cx="6863953" cy="5638112"/>
          </a:xfrm>
          <a:prstGeom prst="rect">
            <a:avLst/>
          </a:prstGeom>
        </p:spPr>
      </p:pic>
    </p:spTree>
    <p:extLst>
      <p:ext uri="{BB962C8B-B14F-4D97-AF65-F5344CB8AC3E}">
        <p14:creationId xmlns:p14="http://schemas.microsoft.com/office/powerpoint/2010/main" val="816608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F933F59-4CBB-14CE-81EA-B38BD59BE9DD}"/>
            </a:ext>
          </a:extLst>
        </p:cNvPr>
        <p:cNvGrpSpPr/>
        <p:nvPr/>
      </p:nvGrpSpPr>
      <p:grpSpPr>
        <a:xfrm>
          <a:off x="0" y="0"/>
          <a:ext cx="0" cy="0"/>
          <a:chOff x="0" y="0"/>
          <a:chExt cx="0" cy="0"/>
        </a:xfrm>
      </p:grpSpPr>
      <p:sp>
        <p:nvSpPr>
          <p:cNvPr id="7" name="Text 0">
            <a:extLst>
              <a:ext uri="{FF2B5EF4-FFF2-40B4-BE49-F238E27FC236}">
                <a16:creationId xmlns:a16="http://schemas.microsoft.com/office/drawing/2014/main" id="{FBCABD3D-38FB-ECCE-90B8-3EBE985E53D8}"/>
              </a:ext>
            </a:extLst>
          </p:cNvPr>
          <p:cNvSpPr/>
          <p:nvPr/>
        </p:nvSpPr>
        <p:spPr>
          <a:xfrm>
            <a:off x="1206930" y="666174"/>
            <a:ext cx="6863953" cy="744260"/>
          </a:xfrm>
          <a:prstGeom prst="rect">
            <a:avLst/>
          </a:prstGeom>
          <a:noFill/>
          <a:ln/>
        </p:spPr>
        <p:txBody>
          <a:bodyPr wrap="none" lIns="0" tIns="0" rIns="0" bIns="0" rtlCol="0" anchor="t"/>
          <a:lstStyle/>
          <a:p>
            <a:pPr marL="0" indent="0" algn="l">
              <a:lnSpc>
                <a:spcPts val="5850"/>
              </a:lnSpc>
              <a:buNone/>
            </a:pPr>
            <a:r>
              <a:rPr lang="vi-VN" sz="4650" b="1" dirty="0">
                <a:solidFill>
                  <a:srgbClr val="000000"/>
                </a:solidFill>
                <a:ea typeface="Petrona Bold" pitchFamily="34" charset="-122"/>
              </a:rPr>
              <a:t>Phân tích </a:t>
            </a:r>
            <a:r>
              <a:rPr lang="vi-VN" sz="4650" b="1" dirty="0" err="1">
                <a:solidFill>
                  <a:srgbClr val="000000"/>
                </a:solidFill>
                <a:ea typeface="Petrona Bold" pitchFamily="34" charset="-122"/>
              </a:rPr>
              <a:t>Use</a:t>
            </a:r>
            <a:r>
              <a:rPr lang="vi-VN" sz="4650" b="1" dirty="0">
                <a:solidFill>
                  <a:srgbClr val="000000"/>
                </a:solidFill>
                <a:ea typeface="Petrona Bold" pitchFamily="34" charset="-122"/>
              </a:rPr>
              <a:t> </a:t>
            </a:r>
            <a:r>
              <a:rPr lang="vi-VN" sz="4650" b="1" dirty="0" err="1">
                <a:solidFill>
                  <a:srgbClr val="000000"/>
                </a:solidFill>
                <a:ea typeface="Petrona Bold" pitchFamily="34" charset="-122"/>
              </a:rPr>
              <a:t>Case</a:t>
            </a:r>
            <a:endParaRPr lang="en-US" sz="4650" dirty="0"/>
          </a:p>
        </p:txBody>
      </p:sp>
      <p:sp>
        <p:nvSpPr>
          <p:cNvPr id="8" name="Hộp Văn bản 7">
            <a:extLst>
              <a:ext uri="{FF2B5EF4-FFF2-40B4-BE49-F238E27FC236}">
                <a16:creationId xmlns:a16="http://schemas.microsoft.com/office/drawing/2014/main" id="{2EF7126D-A21B-5350-FB36-CBB75132210B}"/>
              </a:ext>
            </a:extLst>
          </p:cNvPr>
          <p:cNvSpPr txBox="1"/>
          <p:nvPr/>
        </p:nvSpPr>
        <p:spPr>
          <a:xfrm>
            <a:off x="1516565" y="1694819"/>
            <a:ext cx="5151863" cy="549894"/>
          </a:xfrm>
          <a:prstGeom prst="rect">
            <a:avLst/>
          </a:prstGeom>
          <a:noFill/>
        </p:spPr>
        <p:txBody>
          <a:bodyPr wrap="square">
            <a:spAutoFit/>
          </a:bodyPr>
          <a:lstStyle/>
          <a:p>
            <a:pPr marR="0" lvl="0">
              <a:lnSpc>
                <a:spcPct val="115000"/>
              </a:lnSpc>
              <a:spcAft>
                <a:spcPts val="800"/>
              </a:spcAft>
            </a:pPr>
            <a:r>
              <a:rPr lang="vi-VN" sz="2800" b="1" kern="100" dirty="0">
                <a:latin typeface="Inter" panose="020B0604020202020204" charset="0"/>
                <a:ea typeface="Inter" panose="020B0604020202020204" charset="0"/>
                <a:cs typeface="Times New Roman" panose="02020603050405020304" pitchFamily="18" charset="0"/>
              </a:rPr>
              <a:t>Cập nhật hàng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sp>
        <p:nvSpPr>
          <p:cNvPr id="9" name="Hộp Văn bản 8">
            <a:extLst>
              <a:ext uri="{FF2B5EF4-FFF2-40B4-BE49-F238E27FC236}">
                <a16:creationId xmlns:a16="http://schemas.microsoft.com/office/drawing/2014/main" id="{91C40D9A-8649-C6E4-D741-24F76A2097F6}"/>
              </a:ext>
            </a:extLst>
          </p:cNvPr>
          <p:cNvSpPr txBox="1"/>
          <p:nvPr/>
        </p:nvSpPr>
        <p:spPr>
          <a:xfrm>
            <a:off x="1516565" y="1225506"/>
            <a:ext cx="5709424" cy="549894"/>
          </a:xfrm>
          <a:prstGeom prst="rect">
            <a:avLst/>
          </a:prstGeom>
          <a:noFill/>
        </p:spPr>
        <p:txBody>
          <a:bodyPr wrap="square">
            <a:spAutoFit/>
          </a:bodyPr>
          <a:lstStyle/>
          <a:p>
            <a:pPr marR="0" lvl="0">
              <a:lnSpc>
                <a:spcPct val="115000"/>
              </a:lnSpc>
              <a:spcAft>
                <a:spcPts val="800"/>
              </a:spcAft>
            </a:pPr>
            <a:r>
              <a:rPr lang="en-US" sz="2800" b="1" kern="100" dirty="0">
                <a:effectLst/>
                <a:latin typeface="Inter" panose="020B0604020202020204" charset="0"/>
                <a:ea typeface="Inter" panose="020B0604020202020204" charset="0"/>
                <a:cs typeface="Times New Roman" panose="02020603050405020304" pitchFamily="18" charset="0"/>
              </a:rPr>
              <a:t>UC </a:t>
            </a:r>
            <a:r>
              <a:rPr lang="vi-VN" sz="2800" b="1" kern="100" dirty="0">
                <a:latin typeface="Inter" panose="020B0604020202020204" charset="0"/>
                <a:ea typeface="Inter" panose="020B0604020202020204" charset="0"/>
                <a:cs typeface="Times New Roman" panose="02020603050405020304" pitchFamily="18" charset="0"/>
              </a:rPr>
              <a:t>Quản lý danh mục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graphicFrame>
        <p:nvGraphicFramePr>
          <p:cNvPr id="2" name="Bảng 1">
            <a:extLst>
              <a:ext uri="{FF2B5EF4-FFF2-40B4-BE49-F238E27FC236}">
                <a16:creationId xmlns:a16="http://schemas.microsoft.com/office/drawing/2014/main" id="{E5CC3B97-50C9-88DD-A079-89DE31A8556E}"/>
              </a:ext>
            </a:extLst>
          </p:cNvPr>
          <p:cNvGraphicFramePr>
            <a:graphicFrameLocks noGrp="1"/>
          </p:cNvGraphicFramePr>
          <p:nvPr>
            <p:extLst>
              <p:ext uri="{D42A27DB-BD31-4B8C-83A1-F6EECF244321}">
                <p14:modId xmlns:p14="http://schemas.microsoft.com/office/powerpoint/2010/main" val="1349649808"/>
              </p:ext>
            </p:extLst>
          </p:nvPr>
        </p:nvGraphicFramePr>
        <p:xfrm>
          <a:off x="3235990" y="2391854"/>
          <a:ext cx="7979997" cy="5534052"/>
        </p:xfrm>
        <a:graphic>
          <a:graphicData uri="http://schemas.openxmlformats.org/drawingml/2006/table">
            <a:tbl>
              <a:tblPr firstRow="1" firstCol="1" bandRow="1">
                <a:tableStyleId>{5C22544A-7EE6-4342-B048-85BDC9FD1C3A}</a:tableStyleId>
              </a:tblPr>
              <a:tblGrid>
                <a:gridCol w="2628101">
                  <a:extLst>
                    <a:ext uri="{9D8B030D-6E8A-4147-A177-3AD203B41FA5}">
                      <a16:colId xmlns:a16="http://schemas.microsoft.com/office/drawing/2014/main" val="275824344"/>
                    </a:ext>
                  </a:extLst>
                </a:gridCol>
                <a:gridCol w="2675948">
                  <a:extLst>
                    <a:ext uri="{9D8B030D-6E8A-4147-A177-3AD203B41FA5}">
                      <a16:colId xmlns:a16="http://schemas.microsoft.com/office/drawing/2014/main" val="2620513083"/>
                    </a:ext>
                  </a:extLst>
                </a:gridCol>
                <a:gridCol w="2675948">
                  <a:extLst>
                    <a:ext uri="{9D8B030D-6E8A-4147-A177-3AD203B41FA5}">
                      <a16:colId xmlns:a16="http://schemas.microsoft.com/office/drawing/2014/main" val="4273068831"/>
                    </a:ext>
                  </a:extLst>
                </a:gridCol>
              </a:tblGrid>
              <a:tr h="0">
                <a:tc>
                  <a:txBody>
                    <a:bodyPr/>
                    <a:lstStyle/>
                    <a:p>
                      <a:pPr marL="0" marR="0" algn="ctr">
                        <a:lnSpc>
                          <a:spcPct val="115000"/>
                        </a:lnSpc>
                        <a:spcAft>
                          <a:spcPts val="800"/>
                        </a:spcAft>
                        <a:buNone/>
                      </a:pPr>
                      <a:r>
                        <a:rPr lang="en-US" sz="1400" kern="0">
                          <a:effectLst/>
                          <a:latin typeface="Inter" panose="020B0604020202020204" charset="0"/>
                          <a:ea typeface="Inter" panose="020B0604020202020204" charset="0"/>
                        </a:rPr>
                        <a:t>Basic flow</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400" kern="0" dirty="0">
                          <a:effectLst/>
                          <a:latin typeface="Inter" panose="020B0604020202020204" charset="0"/>
                          <a:ea typeface="Inter" panose="020B0604020202020204" charset="0"/>
                        </a:rPr>
                        <a:t>Quản </a:t>
                      </a:r>
                      <a:r>
                        <a:rPr lang="en-US" sz="1400" kern="0" dirty="0" err="1">
                          <a:effectLst/>
                          <a:latin typeface="Inter" panose="020B0604020202020204" charset="0"/>
                          <a:ea typeface="Inter" panose="020B0604020202020204" charset="0"/>
                        </a:rPr>
                        <a:t>lý</a:t>
                      </a:r>
                      <a:endParaRPr lang="en-US" sz="14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400" kern="0">
                          <a:effectLst/>
                          <a:latin typeface="Inter" panose="020B0604020202020204" charset="0"/>
                          <a:ea typeface="Inter" panose="020B0604020202020204" charset="0"/>
                        </a:rPr>
                        <a:t>Hệ thống</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461893720"/>
                  </a:ext>
                </a:extLst>
              </a:tr>
              <a:tr h="604474">
                <a:tc rowSpan="7">
                  <a:txBody>
                    <a:bodyPr/>
                    <a:lstStyle/>
                    <a:p>
                      <a:pPr marL="0" marR="0" algn="just">
                        <a:lnSpc>
                          <a:spcPct val="115000"/>
                        </a:lnSpc>
                        <a:spcAft>
                          <a:spcPts val="800"/>
                        </a:spcAft>
                        <a:buNone/>
                      </a:pPr>
                      <a:r>
                        <a:rPr lang="en-US" sz="1400" kern="0" dirty="0">
                          <a:effectLst/>
                          <a:latin typeface="Inter" panose="020B0604020202020204" charset="0"/>
                          <a:ea typeface="Inter" panose="020B0604020202020204" charset="0"/>
                        </a:rPr>
                        <a:t> </a:t>
                      </a:r>
                      <a:endParaRPr lang="en-US" sz="14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dirty="0">
                          <a:effectLst/>
                          <a:latin typeface="Inter" panose="020B0604020202020204" charset="0"/>
                          <a:ea typeface="Inter" panose="020B0604020202020204" charset="0"/>
                        </a:rPr>
                        <a:t>1.Quản </a:t>
                      </a:r>
                      <a:r>
                        <a:rPr lang="en-US" sz="1400" kern="0" dirty="0" err="1">
                          <a:effectLst/>
                          <a:latin typeface="Inter" panose="020B0604020202020204" charset="0"/>
                          <a:ea typeface="Inter" panose="020B0604020202020204" charset="0"/>
                        </a:rPr>
                        <a:t>lý</a:t>
                      </a:r>
                      <a:r>
                        <a:rPr lang="en-US" sz="1400" kern="0" dirty="0">
                          <a:effectLst/>
                          <a:latin typeface="Inter" panose="020B0604020202020204" charset="0"/>
                          <a:ea typeface="Inter" panose="020B0604020202020204" charset="0"/>
                        </a:rPr>
                        <a:t> </a:t>
                      </a:r>
                      <a:r>
                        <a:rPr lang="en-US" sz="1400" kern="0" dirty="0" err="1">
                          <a:effectLst/>
                          <a:latin typeface="Inter" panose="020B0604020202020204" charset="0"/>
                          <a:ea typeface="Inter" panose="020B0604020202020204" charset="0"/>
                        </a:rPr>
                        <a:t>nhấn</a:t>
                      </a:r>
                      <a:r>
                        <a:rPr lang="en-US" sz="1400" kern="0" dirty="0">
                          <a:effectLst/>
                          <a:latin typeface="Inter" panose="020B0604020202020204" charset="0"/>
                          <a:ea typeface="Inter" panose="020B0604020202020204" charset="0"/>
                        </a:rPr>
                        <a:t> </a:t>
                      </a:r>
                      <a:r>
                        <a:rPr lang="en-US" sz="1400" kern="0" dirty="0" err="1">
                          <a:effectLst/>
                          <a:latin typeface="Inter" panose="020B0604020202020204" charset="0"/>
                          <a:ea typeface="Inter" panose="020B0604020202020204" charset="0"/>
                        </a:rPr>
                        <a:t>chọn</a:t>
                      </a:r>
                      <a:r>
                        <a:rPr lang="en-US" sz="1400" kern="0" dirty="0">
                          <a:effectLst/>
                          <a:latin typeface="Inter" panose="020B0604020202020204" charset="0"/>
                          <a:ea typeface="Inter" panose="020B0604020202020204" charset="0"/>
                        </a:rPr>
                        <a:t> </a:t>
                      </a:r>
                      <a:r>
                        <a:rPr lang="en-US" sz="1400" kern="0" dirty="0" err="1">
                          <a:effectLst/>
                          <a:latin typeface="Inter" panose="020B0604020202020204" charset="0"/>
                          <a:ea typeface="Inter" panose="020B0604020202020204" charset="0"/>
                        </a:rPr>
                        <a:t>thông</a:t>
                      </a:r>
                      <a:r>
                        <a:rPr lang="en-US" sz="1400" kern="0" dirty="0">
                          <a:effectLst/>
                          <a:latin typeface="Inter" panose="020B0604020202020204" charset="0"/>
                          <a:ea typeface="Inter" panose="020B0604020202020204" charset="0"/>
                        </a:rPr>
                        <a:t> tin </a:t>
                      </a:r>
                      <a:r>
                        <a:rPr lang="en-US" sz="1400" kern="0" dirty="0" err="1">
                          <a:effectLst/>
                          <a:latin typeface="Inter" panose="020B0604020202020204" charset="0"/>
                          <a:ea typeface="Inter" panose="020B0604020202020204" charset="0"/>
                        </a:rPr>
                        <a:t>hãng</a:t>
                      </a:r>
                      <a:r>
                        <a:rPr lang="en-US" sz="1400" kern="0" dirty="0">
                          <a:effectLst/>
                          <a:latin typeface="Inter" panose="020B0604020202020204" charset="0"/>
                          <a:ea typeface="Inter" panose="020B0604020202020204" charset="0"/>
                        </a:rPr>
                        <a:t> Laptop </a:t>
                      </a:r>
                      <a:r>
                        <a:rPr lang="en-US" sz="1400" kern="0" dirty="0" err="1">
                          <a:effectLst/>
                          <a:latin typeface="Inter" panose="020B0604020202020204" charset="0"/>
                          <a:ea typeface="Inter" panose="020B0604020202020204" charset="0"/>
                        </a:rPr>
                        <a:t>cần</a:t>
                      </a:r>
                      <a:r>
                        <a:rPr lang="en-US" sz="1400" kern="0" dirty="0">
                          <a:effectLst/>
                          <a:latin typeface="Inter" panose="020B0604020202020204" charset="0"/>
                          <a:ea typeface="Inter" panose="020B0604020202020204" charset="0"/>
                        </a:rPr>
                        <a:t> </a:t>
                      </a:r>
                      <a:r>
                        <a:rPr lang="en-US" sz="1400" kern="0" dirty="0" err="1">
                          <a:effectLst/>
                          <a:latin typeface="Inter" panose="020B0604020202020204" charset="0"/>
                          <a:ea typeface="Inter" panose="020B0604020202020204" charset="0"/>
                        </a:rPr>
                        <a:t>chỉnh</a:t>
                      </a:r>
                      <a:r>
                        <a:rPr lang="en-US" sz="1400" kern="0" dirty="0">
                          <a:effectLst/>
                          <a:latin typeface="Inter" panose="020B0604020202020204" charset="0"/>
                          <a:ea typeface="Inter" panose="020B0604020202020204" charset="0"/>
                        </a:rPr>
                        <a:t> </a:t>
                      </a:r>
                      <a:r>
                        <a:rPr lang="en-US" sz="1400" kern="0" dirty="0" err="1">
                          <a:effectLst/>
                          <a:latin typeface="Inter" panose="020B0604020202020204" charset="0"/>
                          <a:ea typeface="Inter" panose="020B0604020202020204" charset="0"/>
                        </a:rPr>
                        <a:t>sửa</a:t>
                      </a:r>
                      <a:endParaRPr lang="en-US" sz="14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 </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199985934"/>
                  </a:ext>
                </a:extLst>
              </a:tr>
              <a:tr h="604474">
                <a:tc vMerge="1">
                  <a:txBody>
                    <a:bodyPr/>
                    <a:lstStyle/>
                    <a:p>
                      <a:endParaRPr lang="en-US"/>
                    </a:p>
                  </a:txBody>
                  <a:tcPr/>
                </a:tc>
                <a:tc>
                  <a:txBody>
                    <a:bodyPr/>
                    <a:lstStyle/>
                    <a:p>
                      <a:pPr marL="0" marR="0" algn="just">
                        <a:lnSpc>
                          <a:spcPct val="115000"/>
                        </a:lnSpc>
                        <a:spcAft>
                          <a:spcPts val="800"/>
                        </a:spcAft>
                        <a:buNone/>
                      </a:pPr>
                      <a:r>
                        <a:rPr lang="en-US" sz="1400" kern="0" dirty="0">
                          <a:effectLst/>
                          <a:latin typeface="Inter" panose="020B0604020202020204" charset="0"/>
                          <a:ea typeface="Inter" panose="020B0604020202020204" charset="0"/>
                        </a:rPr>
                        <a:t> </a:t>
                      </a:r>
                      <a:endParaRPr lang="en-US" sz="14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2. Hiện thị thông tin hãng Laptop được chọn</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207570596"/>
                  </a:ext>
                </a:extLst>
              </a:tr>
              <a:tr h="421002">
                <a:tc vMerge="1">
                  <a:txBody>
                    <a:bodyPr/>
                    <a:lstStyle/>
                    <a:p>
                      <a:endParaRPr lang="en-US"/>
                    </a:p>
                  </a:txBody>
                  <a:tcPr/>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3. Quản lý chỉnh sửa thông tin hãng  Laptop</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 </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422494131"/>
                  </a:ext>
                </a:extLst>
              </a:tr>
              <a:tr h="421002">
                <a:tc vMerge="1">
                  <a:txBody>
                    <a:bodyPr/>
                    <a:lstStyle/>
                    <a:p>
                      <a:endParaRPr lang="en-US"/>
                    </a:p>
                  </a:txBody>
                  <a:tcPr/>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 </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4. Kiểm tra tham số hợp lệ (không bị rỗng)</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3098914873"/>
                  </a:ext>
                </a:extLst>
              </a:tr>
              <a:tr h="1018029">
                <a:tc vMerge="1">
                  <a:txBody>
                    <a:bodyPr/>
                    <a:lstStyle/>
                    <a:p>
                      <a:endParaRPr lang="en-US"/>
                    </a:p>
                  </a:txBody>
                  <a:tcPr/>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 </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5. Nếu hợp lệ thì cập nhật thông tin hãng Laptop theo id_DanhMucLapTop vào hệ thống </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014179823"/>
                  </a:ext>
                </a:extLst>
              </a:tr>
              <a:tr h="397698">
                <a:tc vMerge="1">
                  <a:txBody>
                    <a:bodyPr/>
                    <a:lstStyle/>
                    <a:p>
                      <a:endParaRPr lang="en-US"/>
                    </a:p>
                  </a:txBody>
                  <a:tcPr/>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 </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6. Thông báo thành công</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446478918"/>
                  </a:ext>
                </a:extLst>
              </a:tr>
              <a:tr h="421002">
                <a:tc vMerge="1">
                  <a:txBody>
                    <a:bodyPr/>
                    <a:lstStyle/>
                    <a:p>
                      <a:endParaRPr lang="en-US"/>
                    </a:p>
                  </a:txBody>
                  <a:tcPr/>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7. Người dùng xem thông báo thành công</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 </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4221828293"/>
                  </a:ext>
                </a:extLst>
              </a:tr>
              <a:tr h="397698">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Except flow </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 </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5.1 Tham số không hợp lệ</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3030307825"/>
                  </a:ext>
                </a:extLst>
              </a:tr>
              <a:tr h="397698">
                <a:tc rowSpan="2">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 </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 </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6.1 Hiển thị thông báo lỗi</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096143369"/>
                  </a:ext>
                </a:extLst>
              </a:tr>
              <a:tr h="421002">
                <a:tc vMerge="1">
                  <a:txBody>
                    <a:bodyPr/>
                    <a:lstStyle/>
                    <a:p>
                      <a:endParaRPr lang="en-US"/>
                    </a:p>
                  </a:txBody>
                  <a:tcPr/>
                </a:tc>
                <a:tc>
                  <a:txBody>
                    <a:bodyPr/>
                    <a:lstStyle/>
                    <a:p>
                      <a:pPr marL="0" marR="0" algn="just">
                        <a:lnSpc>
                          <a:spcPct val="115000"/>
                        </a:lnSpc>
                        <a:spcAft>
                          <a:spcPts val="800"/>
                        </a:spcAft>
                        <a:buNone/>
                      </a:pPr>
                      <a:r>
                        <a:rPr lang="en-US" sz="1400" kern="0">
                          <a:effectLst/>
                          <a:latin typeface="Inter" panose="020B0604020202020204" charset="0"/>
                          <a:ea typeface="Inter" panose="020B0604020202020204" charset="0"/>
                        </a:rPr>
                        <a:t>7.1. Người dùng xem thông báo lỗi</a:t>
                      </a:r>
                      <a:endParaRPr lang="en-US" sz="14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400" kern="0" dirty="0">
                          <a:effectLst/>
                          <a:latin typeface="Inter" panose="020B0604020202020204" charset="0"/>
                          <a:ea typeface="Inter" panose="020B0604020202020204" charset="0"/>
                        </a:rPr>
                        <a:t> </a:t>
                      </a:r>
                      <a:endParaRPr lang="en-US" sz="14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986434271"/>
                  </a:ext>
                </a:extLst>
              </a:tr>
            </a:tbl>
          </a:graphicData>
        </a:graphic>
      </p:graphicFrame>
    </p:spTree>
    <p:extLst>
      <p:ext uri="{BB962C8B-B14F-4D97-AF65-F5344CB8AC3E}">
        <p14:creationId xmlns:p14="http://schemas.microsoft.com/office/powerpoint/2010/main" val="845226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380530E-9914-F0CF-2184-98986BD922C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FDC9897-662D-1929-B595-A21CE13B58E7}"/>
              </a:ext>
            </a:extLst>
          </p:cNvPr>
          <p:cNvSpPr/>
          <p:nvPr/>
        </p:nvSpPr>
        <p:spPr>
          <a:xfrm>
            <a:off x="1206930" y="666174"/>
            <a:ext cx="6863953" cy="744260"/>
          </a:xfrm>
          <a:prstGeom prst="rect">
            <a:avLst/>
          </a:prstGeom>
          <a:noFill/>
          <a:ln/>
        </p:spPr>
        <p:txBody>
          <a:bodyPr wrap="none" lIns="0" tIns="0" rIns="0" bIns="0" rtlCol="0" anchor="t"/>
          <a:lstStyle/>
          <a:p>
            <a:pPr marL="0" indent="0" algn="l">
              <a:lnSpc>
                <a:spcPts val="5850"/>
              </a:lnSpc>
              <a:buNone/>
            </a:pPr>
            <a:r>
              <a:rPr lang="vi-VN" sz="4650" b="1" dirty="0">
                <a:solidFill>
                  <a:srgbClr val="000000"/>
                </a:solidFill>
                <a:ea typeface="Petrona Bold" pitchFamily="34" charset="-122"/>
              </a:rPr>
              <a:t>Phân tích </a:t>
            </a:r>
            <a:r>
              <a:rPr lang="vi-VN" sz="4650" b="1" dirty="0" err="1">
                <a:solidFill>
                  <a:srgbClr val="000000"/>
                </a:solidFill>
                <a:ea typeface="Petrona Bold" pitchFamily="34" charset="-122"/>
              </a:rPr>
              <a:t>Use</a:t>
            </a:r>
            <a:r>
              <a:rPr lang="vi-VN" sz="4650" b="1" dirty="0">
                <a:solidFill>
                  <a:srgbClr val="000000"/>
                </a:solidFill>
                <a:ea typeface="Petrona Bold" pitchFamily="34" charset="-122"/>
              </a:rPr>
              <a:t> </a:t>
            </a:r>
            <a:r>
              <a:rPr lang="vi-VN" sz="4650" b="1" dirty="0" err="1">
                <a:solidFill>
                  <a:srgbClr val="000000"/>
                </a:solidFill>
                <a:ea typeface="Petrona Bold" pitchFamily="34" charset="-122"/>
              </a:rPr>
              <a:t>Case</a:t>
            </a:r>
            <a:endParaRPr lang="en-US" sz="4650" dirty="0"/>
          </a:p>
        </p:txBody>
      </p:sp>
      <p:sp>
        <p:nvSpPr>
          <p:cNvPr id="4" name="Hộp Văn bản 3">
            <a:extLst>
              <a:ext uri="{FF2B5EF4-FFF2-40B4-BE49-F238E27FC236}">
                <a16:creationId xmlns:a16="http://schemas.microsoft.com/office/drawing/2014/main" id="{8DAFCA48-6954-083A-12CB-8744F3E15893}"/>
              </a:ext>
            </a:extLst>
          </p:cNvPr>
          <p:cNvSpPr txBox="1"/>
          <p:nvPr/>
        </p:nvSpPr>
        <p:spPr>
          <a:xfrm>
            <a:off x="1516565" y="1828063"/>
            <a:ext cx="5151863" cy="549894"/>
          </a:xfrm>
          <a:prstGeom prst="rect">
            <a:avLst/>
          </a:prstGeom>
          <a:noFill/>
        </p:spPr>
        <p:txBody>
          <a:bodyPr wrap="square">
            <a:spAutoFit/>
          </a:bodyPr>
          <a:lstStyle/>
          <a:p>
            <a:pPr marR="0" lvl="0">
              <a:lnSpc>
                <a:spcPct val="115000"/>
              </a:lnSpc>
              <a:spcAft>
                <a:spcPts val="800"/>
              </a:spcAft>
            </a:pPr>
            <a:r>
              <a:rPr lang="vi-VN" sz="2800" b="1" kern="100" dirty="0">
                <a:latin typeface="Inter" panose="020B0604020202020204" charset="0"/>
                <a:ea typeface="Inter" panose="020B0604020202020204" charset="0"/>
                <a:cs typeface="Times New Roman" panose="02020603050405020304" pitchFamily="18" charset="0"/>
              </a:rPr>
              <a:t>Xóa hàng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sp>
        <p:nvSpPr>
          <p:cNvPr id="2" name="Hộp Văn bản 1">
            <a:extLst>
              <a:ext uri="{FF2B5EF4-FFF2-40B4-BE49-F238E27FC236}">
                <a16:creationId xmlns:a16="http://schemas.microsoft.com/office/drawing/2014/main" id="{ED97DE21-7BF9-E007-70CB-E737B377E42D}"/>
              </a:ext>
            </a:extLst>
          </p:cNvPr>
          <p:cNvSpPr txBox="1"/>
          <p:nvPr/>
        </p:nvSpPr>
        <p:spPr>
          <a:xfrm>
            <a:off x="1516565" y="1371208"/>
            <a:ext cx="5709424" cy="549894"/>
          </a:xfrm>
          <a:prstGeom prst="rect">
            <a:avLst/>
          </a:prstGeom>
          <a:noFill/>
        </p:spPr>
        <p:txBody>
          <a:bodyPr wrap="square">
            <a:spAutoFit/>
          </a:bodyPr>
          <a:lstStyle/>
          <a:p>
            <a:pPr marR="0" lvl="0">
              <a:lnSpc>
                <a:spcPct val="115000"/>
              </a:lnSpc>
              <a:spcAft>
                <a:spcPts val="800"/>
              </a:spcAft>
            </a:pPr>
            <a:r>
              <a:rPr lang="en-US" sz="2800" b="1" kern="100" dirty="0">
                <a:effectLst/>
                <a:latin typeface="Inter" panose="020B0604020202020204" charset="0"/>
                <a:ea typeface="Inter" panose="020B0604020202020204" charset="0"/>
                <a:cs typeface="Times New Roman" panose="02020603050405020304" pitchFamily="18" charset="0"/>
              </a:rPr>
              <a:t>UC </a:t>
            </a:r>
            <a:r>
              <a:rPr lang="vi-VN" sz="2800" b="1" kern="100" dirty="0">
                <a:latin typeface="Inter" panose="020B0604020202020204" charset="0"/>
                <a:ea typeface="Inter" panose="020B0604020202020204" charset="0"/>
                <a:cs typeface="Times New Roman" panose="02020603050405020304" pitchFamily="18" charset="0"/>
              </a:rPr>
              <a:t>Quản lý danh mục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pic>
        <p:nvPicPr>
          <p:cNvPr id="5" name="Picture 1" descr="A diagram of a flowchart&#10;&#10;AI-generated content may be incorrect.">
            <a:extLst>
              <a:ext uri="{FF2B5EF4-FFF2-40B4-BE49-F238E27FC236}">
                <a16:creationId xmlns:a16="http://schemas.microsoft.com/office/drawing/2014/main" id="{73DA1E9B-8E67-B4F1-9CE4-49AB2CE09B92}"/>
              </a:ext>
            </a:extLst>
          </p:cNvPr>
          <p:cNvPicPr>
            <a:picLocks noChangeAspect="1"/>
          </p:cNvPicPr>
          <p:nvPr/>
        </p:nvPicPr>
        <p:blipFill>
          <a:blip r:embed="rId3"/>
          <a:stretch>
            <a:fillRect/>
          </a:stretch>
        </p:blipFill>
        <p:spPr>
          <a:xfrm>
            <a:off x="3537197" y="2481170"/>
            <a:ext cx="7377583" cy="5505600"/>
          </a:xfrm>
          <a:prstGeom prst="rect">
            <a:avLst/>
          </a:prstGeom>
        </p:spPr>
      </p:pic>
    </p:spTree>
    <p:extLst>
      <p:ext uri="{BB962C8B-B14F-4D97-AF65-F5344CB8AC3E}">
        <p14:creationId xmlns:p14="http://schemas.microsoft.com/office/powerpoint/2010/main" val="2307823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75F7CE-5599-0109-96C7-C050FB975656}"/>
            </a:ext>
          </a:extLst>
        </p:cNvPr>
        <p:cNvGrpSpPr/>
        <p:nvPr/>
      </p:nvGrpSpPr>
      <p:grpSpPr>
        <a:xfrm>
          <a:off x="0" y="0"/>
          <a:ext cx="0" cy="0"/>
          <a:chOff x="0" y="0"/>
          <a:chExt cx="0" cy="0"/>
        </a:xfrm>
      </p:grpSpPr>
      <p:sp>
        <p:nvSpPr>
          <p:cNvPr id="7" name="Text 0">
            <a:extLst>
              <a:ext uri="{FF2B5EF4-FFF2-40B4-BE49-F238E27FC236}">
                <a16:creationId xmlns:a16="http://schemas.microsoft.com/office/drawing/2014/main" id="{0CD75379-4238-4DA8-DA55-64EED372F939}"/>
              </a:ext>
            </a:extLst>
          </p:cNvPr>
          <p:cNvSpPr/>
          <p:nvPr/>
        </p:nvSpPr>
        <p:spPr>
          <a:xfrm>
            <a:off x="1206930" y="666174"/>
            <a:ext cx="6863953" cy="744260"/>
          </a:xfrm>
          <a:prstGeom prst="rect">
            <a:avLst/>
          </a:prstGeom>
          <a:noFill/>
          <a:ln/>
        </p:spPr>
        <p:txBody>
          <a:bodyPr wrap="none" lIns="0" tIns="0" rIns="0" bIns="0" rtlCol="0" anchor="t"/>
          <a:lstStyle/>
          <a:p>
            <a:pPr marL="0" indent="0" algn="l">
              <a:lnSpc>
                <a:spcPts val="5850"/>
              </a:lnSpc>
              <a:buNone/>
            </a:pPr>
            <a:r>
              <a:rPr lang="vi-VN" sz="4650" b="1" dirty="0">
                <a:solidFill>
                  <a:srgbClr val="000000"/>
                </a:solidFill>
                <a:ea typeface="Petrona Bold" pitchFamily="34" charset="-122"/>
              </a:rPr>
              <a:t>Phân tích </a:t>
            </a:r>
            <a:r>
              <a:rPr lang="vi-VN" sz="4650" b="1" dirty="0" err="1">
                <a:solidFill>
                  <a:srgbClr val="000000"/>
                </a:solidFill>
                <a:ea typeface="Petrona Bold" pitchFamily="34" charset="-122"/>
              </a:rPr>
              <a:t>Use</a:t>
            </a:r>
            <a:r>
              <a:rPr lang="vi-VN" sz="4650" b="1" dirty="0">
                <a:solidFill>
                  <a:srgbClr val="000000"/>
                </a:solidFill>
                <a:ea typeface="Petrona Bold" pitchFamily="34" charset="-122"/>
              </a:rPr>
              <a:t> </a:t>
            </a:r>
            <a:r>
              <a:rPr lang="vi-VN" sz="4650" b="1" dirty="0" err="1">
                <a:solidFill>
                  <a:srgbClr val="000000"/>
                </a:solidFill>
                <a:ea typeface="Petrona Bold" pitchFamily="34" charset="-122"/>
              </a:rPr>
              <a:t>Case</a:t>
            </a:r>
            <a:endParaRPr lang="en-US" sz="4650" dirty="0"/>
          </a:p>
        </p:txBody>
      </p:sp>
      <p:sp>
        <p:nvSpPr>
          <p:cNvPr id="8" name="Hộp Văn bản 7">
            <a:extLst>
              <a:ext uri="{FF2B5EF4-FFF2-40B4-BE49-F238E27FC236}">
                <a16:creationId xmlns:a16="http://schemas.microsoft.com/office/drawing/2014/main" id="{5C79E6B4-DD59-6FBA-6904-52DE584B9C05}"/>
              </a:ext>
            </a:extLst>
          </p:cNvPr>
          <p:cNvSpPr txBox="1"/>
          <p:nvPr/>
        </p:nvSpPr>
        <p:spPr>
          <a:xfrm>
            <a:off x="1516565" y="1828063"/>
            <a:ext cx="5151863" cy="549894"/>
          </a:xfrm>
          <a:prstGeom prst="rect">
            <a:avLst/>
          </a:prstGeom>
          <a:noFill/>
        </p:spPr>
        <p:txBody>
          <a:bodyPr wrap="square">
            <a:spAutoFit/>
          </a:bodyPr>
          <a:lstStyle/>
          <a:p>
            <a:pPr marR="0" lvl="0">
              <a:lnSpc>
                <a:spcPct val="115000"/>
              </a:lnSpc>
              <a:spcAft>
                <a:spcPts val="800"/>
              </a:spcAft>
            </a:pPr>
            <a:r>
              <a:rPr lang="vi-VN" sz="2800" b="1" kern="100" dirty="0">
                <a:latin typeface="Inter" panose="020B0604020202020204" charset="0"/>
                <a:ea typeface="Inter" panose="020B0604020202020204" charset="0"/>
                <a:cs typeface="Times New Roman" panose="02020603050405020304" pitchFamily="18" charset="0"/>
              </a:rPr>
              <a:t>Xóa hàng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sp>
        <p:nvSpPr>
          <p:cNvPr id="9" name="Hộp Văn bản 8">
            <a:extLst>
              <a:ext uri="{FF2B5EF4-FFF2-40B4-BE49-F238E27FC236}">
                <a16:creationId xmlns:a16="http://schemas.microsoft.com/office/drawing/2014/main" id="{5E15D923-F8FF-41C3-0750-D2E0A8B0D5C4}"/>
              </a:ext>
            </a:extLst>
          </p:cNvPr>
          <p:cNvSpPr txBox="1"/>
          <p:nvPr/>
        </p:nvSpPr>
        <p:spPr>
          <a:xfrm>
            <a:off x="1516565" y="1371208"/>
            <a:ext cx="5709424" cy="549894"/>
          </a:xfrm>
          <a:prstGeom prst="rect">
            <a:avLst/>
          </a:prstGeom>
          <a:noFill/>
        </p:spPr>
        <p:txBody>
          <a:bodyPr wrap="square">
            <a:spAutoFit/>
          </a:bodyPr>
          <a:lstStyle/>
          <a:p>
            <a:pPr marR="0" lvl="0">
              <a:lnSpc>
                <a:spcPct val="115000"/>
              </a:lnSpc>
              <a:spcAft>
                <a:spcPts val="800"/>
              </a:spcAft>
            </a:pPr>
            <a:r>
              <a:rPr lang="en-US" sz="2800" b="1" kern="100" dirty="0">
                <a:effectLst/>
                <a:latin typeface="Inter" panose="020B0604020202020204" charset="0"/>
                <a:ea typeface="Inter" panose="020B0604020202020204" charset="0"/>
                <a:cs typeface="Times New Roman" panose="02020603050405020304" pitchFamily="18" charset="0"/>
              </a:rPr>
              <a:t>UC </a:t>
            </a:r>
            <a:r>
              <a:rPr lang="vi-VN" sz="2800" b="1" kern="100" dirty="0">
                <a:latin typeface="Inter" panose="020B0604020202020204" charset="0"/>
                <a:ea typeface="Inter" panose="020B0604020202020204" charset="0"/>
                <a:cs typeface="Times New Roman" panose="02020603050405020304" pitchFamily="18" charset="0"/>
              </a:rPr>
              <a:t>Quản lý danh mục </a:t>
            </a:r>
            <a:r>
              <a:rPr lang="vi-VN" sz="2800" b="1" kern="100" dirty="0" err="1">
                <a:latin typeface="Inter" panose="020B0604020202020204" charset="0"/>
                <a:ea typeface="Inter" panose="020B0604020202020204" charset="0"/>
                <a:cs typeface="Times New Roman" panose="02020603050405020304" pitchFamily="18" charset="0"/>
              </a:rPr>
              <a:t>LapTop</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graphicFrame>
        <p:nvGraphicFramePr>
          <p:cNvPr id="3" name="Bảng 2">
            <a:extLst>
              <a:ext uri="{FF2B5EF4-FFF2-40B4-BE49-F238E27FC236}">
                <a16:creationId xmlns:a16="http://schemas.microsoft.com/office/drawing/2014/main" id="{9B832585-8608-84FD-5D87-D6312E954408}"/>
              </a:ext>
            </a:extLst>
          </p:cNvPr>
          <p:cNvGraphicFramePr>
            <a:graphicFrameLocks noGrp="1"/>
          </p:cNvGraphicFramePr>
          <p:nvPr>
            <p:extLst>
              <p:ext uri="{D42A27DB-BD31-4B8C-83A1-F6EECF244321}">
                <p14:modId xmlns:p14="http://schemas.microsoft.com/office/powerpoint/2010/main" val="1210991309"/>
              </p:ext>
            </p:extLst>
          </p:nvPr>
        </p:nvGraphicFramePr>
        <p:xfrm>
          <a:off x="2259979" y="2638734"/>
          <a:ext cx="9106831" cy="5210548"/>
        </p:xfrm>
        <a:graphic>
          <a:graphicData uri="http://schemas.openxmlformats.org/drawingml/2006/table">
            <a:tbl>
              <a:tblPr firstRow="1" firstCol="1" bandRow="1">
                <a:tableStyleId>{5C22544A-7EE6-4342-B048-85BDC9FD1C3A}</a:tableStyleId>
              </a:tblPr>
              <a:tblGrid>
                <a:gridCol w="2590893">
                  <a:extLst>
                    <a:ext uri="{9D8B030D-6E8A-4147-A177-3AD203B41FA5}">
                      <a16:colId xmlns:a16="http://schemas.microsoft.com/office/drawing/2014/main" val="2499912642"/>
                    </a:ext>
                  </a:extLst>
                </a:gridCol>
                <a:gridCol w="3257969">
                  <a:extLst>
                    <a:ext uri="{9D8B030D-6E8A-4147-A177-3AD203B41FA5}">
                      <a16:colId xmlns:a16="http://schemas.microsoft.com/office/drawing/2014/main" val="954229997"/>
                    </a:ext>
                  </a:extLst>
                </a:gridCol>
                <a:gridCol w="3257969">
                  <a:extLst>
                    <a:ext uri="{9D8B030D-6E8A-4147-A177-3AD203B41FA5}">
                      <a16:colId xmlns:a16="http://schemas.microsoft.com/office/drawing/2014/main" val="1614176594"/>
                    </a:ext>
                  </a:extLst>
                </a:gridCol>
              </a:tblGrid>
              <a:tr h="415229">
                <a:tc>
                  <a:txBody>
                    <a:bodyPr/>
                    <a:lstStyle/>
                    <a:p>
                      <a:pPr marL="0" marR="0" algn="ctr">
                        <a:lnSpc>
                          <a:spcPct val="115000"/>
                        </a:lnSpc>
                        <a:spcAft>
                          <a:spcPts val="800"/>
                        </a:spcAft>
                        <a:buNone/>
                      </a:pPr>
                      <a:r>
                        <a:rPr lang="en-US" sz="1600" kern="0">
                          <a:effectLst/>
                          <a:latin typeface="Inter" panose="020B0604020202020204" charset="0"/>
                          <a:ea typeface="Inter" panose="020B0604020202020204" charset="0"/>
                        </a:rPr>
                        <a:t>Basic flow</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600" kern="0" dirty="0">
                          <a:effectLst/>
                          <a:latin typeface="Inter" panose="020B0604020202020204" charset="0"/>
                          <a:ea typeface="Inter" panose="020B0604020202020204" charset="0"/>
                        </a:rPr>
                        <a:t>Quản </a:t>
                      </a:r>
                      <a:r>
                        <a:rPr lang="en-US" sz="1600" kern="0" dirty="0" err="1">
                          <a:effectLst/>
                          <a:latin typeface="Inter" panose="020B0604020202020204" charset="0"/>
                          <a:ea typeface="Inter" panose="020B0604020202020204" charset="0"/>
                        </a:rPr>
                        <a:t>lý</a:t>
                      </a:r>
                      <a:endParaRPr lang="en-US" sz="16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600" kern="0">
                          <a:effectLst/>
                          <a:latin typeface="Inter" panose="020B0604020202020204" charset="0"/>
                          <a:ea typeface="Inter" panose="020B0604020202020204" charset="0"/>
                        </a:rPr>
                        <a:t>Hệ thống</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1145158093"/>
                  </a:ext>
                </a:extLst>
              </a:tr>
              <a:tr h="856373">
                <a:tc rowSpan="7">
                  <a:txBody>
                    <a:bodyPr/>
                    <a:lstStyle/>
                    <a:p>
                      <a:pPr marL="0" marR="0" algn="just">
                        <a:lnSpc>
                          <a:spcPct val="115000"/>
                        </a:lnSpc>
                        <a:spcAft>
                          <a:spcPts val="800"/>
                        </a:spcAft>
                        <a:buNone/>
                      </a:pPr>
                      <a:r>
                        <a:rPr lang="en-US" sz="1600" kern="0" dirty="0">
                          <a:effectLst/>
                          <a:latin typeface="Inter" panose="020B0604020202020204" charset="0"/>
                          <a:ea typeface="Inter" panose="020B0604020202020204" charset="0"/>
                        </a:rPr>
                        <a:t> </a:t>
                      </a:r>
                      <a:endParaRPr lang="en-US" sz="16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1.Quản lý chọn hãng Laptop cần xóa</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 </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992671084"/>
                  </a:ext>
                </a:extLst>
              </a:tr>
              <a:tr h="856373">
                <a:tc vMerge="1">
                  <a:txBody>
                    <a:bodyPr/>
                    <a:lstStyle/>
                    <a:p>
                      <a:endParaRPr lang="en-US"/>
                    </a:p>
                  </a:txBody>
                  <a:tcPr/>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 </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2. Load và hiển thị thông tin chi tiết hàng Laptop được chọn</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1422130134"/>
                  </a:ext>
                </a:extLst>
              </a:tr>
              <a:tr h="415229">
                <a:tc vMerge="1">
                  <a:txBody>
                    <a:bodyPr/>
                    <a:lstStyle/>
                    <a:p>
                      <a:endParaRPr lang="en-US"/>
                    </a:p>
                  </a:txBody>
                  <a:tcPr/>
                </a:tc>
                <a:tc>
                  <a:txBody>
                    <a:bodyPr/>
                    <a:lstStyle/>
                    <a:p>
                      <a:pPr marL="0" marR="0" algn="just">
                        <a:lnSpc>
                          <a:spcPct val="115000"/>
                        </a:lnSpc>
                        <a:spcAft>
                          <a:spcPts val="800"/>
                        </a:spcAft>
                        <a:buNone/>
                      </a:pPr>
                      <a:r>
                        <a:rPr lang="en-US" sz="1600" kern="0" dirty="0">
                          <a:effectLst/>
                          <a:latin typeface="Inter" panose="020B0604020202020204" charset="0"/>
                          <a:ea typeface="Inter" panose="020B0604020202020204" charset="0"/>
                        </a:rPr>
                        <a:t>3. </a:t>
                      </a:r>
                      <a:r>
                        <a:rPr lang="en-US" sz="1600" kern="0" dirty="0" err="1">
                          <a:effectLst/>
                          <a:latin typeface="Inter" panose="020B0604020202020204" charset="0"/>
                          <a:ea typeface="Inter" panose="020B0604020202020204" charset="0"/>
                        </a:rPr>
                        <a:t>Nhấn</a:t>
                      </a:r>
                      <a:r>
                        <a:rPr lang="en-US" sz="1600" kern="0" dirty="0">
                          <a:effectLst/>
                          <a:latin typeface="Inter" panose="020B0604020202020204" charset="0"/>
                          <a:ea typeface="Inter" panose="020B0604020202020204" charset="0"/>
                        </a:rPr>
                        <a:t> </a:t>
                      </a:r>
                      <a:r>
                        <a:rPr lang="en-US" sz="1600" kern="0" dirty="0" err="1">
                          <a:effectLst/>
                          <a:latin typeface="Inter" panose="020B0604020202020204" charset="0"/>
                          <a:ea typeface="Inter" panose="020B0604020202020204" charset="0"/>
                        </a:rPr>
                        <a:t>xóa</a:t>
                      </a:r>
                      <a:endParaRPr lang="en-US" sz="16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 </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815556080"/>
                  </a:ext>
                </a:extLst>
              </a:tr>
              <a:tr h="415229">
                <a:tc vMerge="1">
                  <a:txBody>
                    <a:bodyPr/>
                    <a:lstStyle/>
                    <a:p>
                      <a:endParaRPr lang="en-US"/>
                    </a:p>
                  </a:txBody>
                  <a:tcPr/>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 </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4. Lấy idHangGiay của hãng Laptop</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860608688"/>
                  </a:ext>
                </a:extLst>
              </a:tr>
              <a:tr h="1297517">
                <a:tc vMerge="1">
                  <a:txBody>
                    <a:bodyPr/>
                    <a:lstStyle/>
                    <a:p>
                      <a:endParaRPr lang="en-US"/>
                    </a:p>
                  </a:txBody>
                  <a:tcPr/>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 </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5. Cập nhật status = 0 theo id_DanhMucLapTop đã chọn trong database</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752557345"/>
                  </a:ext>
                </a:extLst>
              </a:tr>
              <a:tr h="415229">
                <a:tc vMerge="1">
                  <a:txBody>
                    <a:bodyPr/>
                    <a:lstStyle/>
                    <a:p>
                      <a:endParaRPr lang="en-US"/>
                    </a:p>
                  </a:txBody>
                  <a:tcPr/>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 </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6. Thông báo xóa thành công</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470618629"/>
                  </a:ext>
                </a:extLst>
              </a:tr>
              <a:tr h="415229">
                <a:tc vMerge="1">
                  <a:txBody>
                    <a:bodyPr/>
                    <a:lstStyle/>
                    <a:p>
                      <a:endParaRPr lang="en-US"/>
                    </a:p>
                  </a:txBody>
                  <a:tcPr/>
                </a:tc>
                <a:tc>
                  <a:txBody>
                    <a:bodyPr/>
                    <a:lstStyle/>
                    <a:p>
                      <a:pPr marL="0" marR="0" algn="just">
                        <a:lnSpc>
                          <a:spcPct val="115000"/>
                        </a:lnSpc>
                        <a:spcAft>
                          <a:spcPts val="800"/>
                        </a:spcAft>
                        <a:buNone/>
                      </a:pPr>
                      <a:r>
                        <a:rPr lang="en-US" sz="1600" kern="0">
                          <a:effectLst/>
                          <a:latin typeface="Inter" panose="020B0604020202020204" charset="0"/>
                          <a:ea typeface="Inter" panose="020B0604020202020204" charset="0"/>
                        </a:rPr>
                        <a:t>7. Quản lý xem trang thông báo</a:t>
                      </a:r>
                      <a:endParaRPr lang="en-US" sz="1600" kern="100">
                        <a:effectLst/>
                        <a:latin typeface="Inter" panose="020B0604020202020204" charset="0"/>
                        <a:ea typeface="Inter" panose="020B0604020202020204" charset="0"/>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600" kern="0" dirty="0">
                          <a:effectLst/>
                          <a:latin typeface="Inter" panose="020B0604020202020204" charset="0"/>
                          <a:ea typeface="Inter" panose="020B0604020202020204" charset="0"/>
                        </a:rPr>
                        <a:t> </a:t>
                      </a:r>
                      <a:endParaRPr lang="en-US" sz="16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688451717"/>
                  </a:ext>
                </a:extLst>
              </a:tr>
            </a:tbl>
          </a:graphicData>
        </a:graphic>
      </p:graphicFrame>
    </p:spTree>
    <p:extLst>
      <p:ext uri="{BB962C8B-B14F-4D97-AF65-F5344CB8AC3E}">
        <p14:creationId xmlns:p14="http://schemas.microsoft.com/office/powerpoint/2010/main" val="3827429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D5C8CEC-212F-1F90-16D4-62264EBE24C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B4CCFD5-8006-E899-423F-BECDA6396529}"/>
              </a:ext>
            </a:extLst>
          </p:cNvPr>
          <p:cNvSpPr/>
          <p:nvPr/>
        </p:nvSpPr>
        <p:spPr>
          <a:xfrm>
            <a:off x="735980" y="734417"/>
            <a:ext cx="6863953" cy="744260"/>
          </a:xfrm>
          <a:prstGeom prst="rect">
            <a:avLst/>
          </a:prstGeom>
          <a:noFill/>
          <a:ln/>
        </p:spPr>
        <p:txBody>
          <a:bodyPr wrap="none" lIns="0" tIns="0" rIns="0" bIns="0" rtlCol="0" anchor="t"/>
          <a:lstStyle/>
          <a:p>
            <a:pPr marL="0" indent="0" algn="l">
              <a:lnSpc>
                <a:spcPts val="5850"/>
              </a:lnSpc>
              <a:buNone/>
            </a:pPr>
            <a:r>
              <a:rPr lang="vi-VN" sz="4650" b="1" dirty="0">
                <a:solidFill>
                  <a:srgbClr val="000000"/>
                </a:solidFill>
                <a:ea typeface="Petrona Bold" pitchFamily="34" charset="-122"/>
              </a:rPr>
              <a:t>Phân tích </a:t>
            </a:r>
            <a:r>
              <a:rPr lang="vi-VN" sz="4650" b="1" dirty="0" err="1">
                <a:solidFill>
                  <a:srgbClr val="000000"/>
                </a:solidFill>
                <a:ea typeface="Petrona Bold" pitchFamily="34" charset="-122"/>
              </a:rPr>
              <a:t>Use</a:t>
            </a:r>
            <a:r>
              <a:rPr lang="vi-VN" sz="4650" b="1" dirty="0">
                <a:solidFill>
                  <a:srgbClr val="000000"/>
                </a:solidFill>
                <a:ea typeface="Petrona Bold" pitchFamily="34" charset="-122"/>
              </a:rPr>
              <a:t> </a:t>
            </a:r>
            <a:r>
              <a:rPr lang="vi-VN" sz="4650" b="1" dirty="0" err="1">
                <a:solidFill>
                  <a:srgbClr val="000000"/>
                </a:solidFill>
                <a:ea typeface="Petrona Bold" pitchFamily="34" charset="-122"/>
              </a:rPr>
              <a:t>Case</a:t>
            </a:r>
            <a:endParaRPr lang="en-US" sz="4650" dirty="0"/>
          </a:p>
        </p:txBody>
      </p:sp>
      <p:sp>
        <p:nvSpPr>
          <p:cNvPr id="2" name="Hộp Văn bản 1">
            <a:extLst>
              <a:ext uri="{FF2B5EF4-FFF2-40B4-BE49-F238E27FC236}">
                <a16:creationId xmlns:a16="http://schemas.microsoft.com/office/drawing/2014/main" id="{C7A9123A-90D0-4804-6C79-A8BF8F5D0E7C}"/>
              </a:ext>
            </a:extLst>
          </p:cNvPr>
          <p:cNvSpPr txBox="1"/>
          <p:nvPr/>
        </p:nvSpPr>
        <p:spPr>
          <a:xfrm>
            <a:off x="947853" y="1511739"/>
            <a:ext cx="5709424" cy="549894"/>
          </a:xfrm>
          <a:prstGeom prst="rect">
            <a:avLst/>
          </a:prstGeom>
          <a:noFill/>
        </p:spPr>
        <p:txBody>
          <a:bodyPr wrap="square">
            <a:spAutoFit/>
          </a:bodyPr>
          <a:lstStyle/>
          <a:p>
            <a:pPr marR="0" lvl="0">
              <a:lnSpc>
                <a:spcPct val="115000"/>
              </a:lnSpc>
              <a:spcAft>
                <a:spcPts val="800"/>
              </a:spcAft>
            </a:pPr>
            <a:r>
              <a:rPr lang="en-US" sz="2800" b="1" kern="100" dirty="0">
                <a:effectLst/>
                <a:latin typeface="Inter" panose="020B0604020202020204" charset="0"/>
                <a:ea typeface="Inter" panose="020B0604020202020204" charset="0"/>
                <a:cs typeface="Times New Roman" panose="02020603050405020304" pitchFamily="18" charset="0"/>
              </a:rPr>
              <a:t>UC </a:t>
            </a:r>
            <a:r>
              <a:rPr lang="vi-VN" sz="2800" b="1" kern="100" dirty="0">
                <a:effectLst/>
                <a:latin typeface="Inter" panose="020B0604020202020204" charset="0"/>
                <a:ea typeface="Inter" panose="020B0604020202020204" charset="0"/>
                <a:cs typeface="Times New Roman" panose="02020603050405020304" pitchFamily="18" charset="0"/>
              </a:rPr>
              <a:t>In Hóa Đơn</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sp>
        <p:nvSpPr>
          <p:cNvPr id="7" name="Hộp Văn bản 6">
            <a:extLst>
              <a:ext uri="{FF2B5EF4-FFF2-40B4-BE49-F238E27FC236}">
                <a16:creationId xmlns:a16="http://schemas.microsoft.com/office/drawing/2014/main" id="{2B0EF421-6032-1221-57A6-0377C4F815E8}"/>
              </a:ext>
            </a:extLst>
          </p:cNvPr>
          <p:cNvSpPr txBox="1"/>
          <p:nvPr/>
        </p:nvSpPr>
        <p:spPr>
          <a:xfrm>
            <a:off x="1126272" y="2256810"/>
            <a:ext cx="3356518" cy="2183418"/>
          </a:xfrm>
          <a:prstGeom prst="rect">
            <a:avLst/>
          </a:prstGeom>
          <a:noFill/>
        </p:spPr>
        <p:txBody>
          <a:bodyPr wrap="square">
            <a:spAutoFit/>
          </a:bodyPr>
          <a:lstStyle/>
          <a:p>
            <a:pPr marL="0" marR="0">
              <a:lnSpc>
                <a:spcPct val="115000"/>
              </a:lnSpc>
              <a:spcAft>
                <a:spcPts val="800"/>
              </a:spcAft>
            </a:pPr>
            <a:r>
              <a:rPr lang="en-US" sz="2400" kern="100" dirty="0" err="1">
                <a:effectLst/>
                <a:latin typeface="Inter" panose="020B0604020202020204" charset="0"/>
                <a:ea typeface="Inter" panose="020B0604020202020204" charset="0"/>
                <a:cs typeface="Times New Roman" panose="02020603050405020304" pitchFamily="18" charset="0"/>
              </a:rPr>
              <a:t>Mô</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tả</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Nhân</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viên</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có</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các</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quyền</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lập</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hóa</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đơn</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mới</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hủy</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hóa</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đơn</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thêm</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xóa</a:t>
            </a:r>
            <a:r>
              <a:rPr lang="en-US" sz="2400" kern="100" dirty="0">
                <a:effectLst/>
                <a:latin typeface="Inter" panose="020B0604020202020204" charset="0"/>
                <a:ea typeface="Inter" panose="020B0604020202020204" charset="0"/>
                <a:cs typeface="Times New Roman" panose="02020603050405020304" pitchFamily="18" charset="0"/>
              </a:rPr>
              <a:t> chi </a:t>
            </a:r>
            <a:r>
              <a:rPr lang="en-US" sz="2400" kern="100" dirty="0" err="1">
                <a:effectLst/>
                <a:latin typeface="Inter" panose="020B0604020202020204" charset="0"/>
                <a:ea typeface="Inter" panose="020B0604020202020204" charset="0"/>
                <a:cs typeface="Times New Roman" panose="02020603050405020304" pitchFamily="18" charset="0"/>
              </a:rPr>
              <a:t>tiết</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hóa</a:t>
            </a:r>
            <a:r>
              <a:rPr lang="en-US" sz="2400" kern="100" dirty="0">
                <a:effectLst/>
                <a:latin typeface="Inter" panose="020B0604020202020204" charset="0"/>
                <a:ea typeface="Inter" panose="020B0604020202020204" charset="0"/>
                <a:cs typeface="Times New Roman" panose="02020603050405020304" pitchFamily="18" charset="0"/>
              </a:rPr>
              <a:t> </a:t>
            </a:r>
            <a:r>
              <a:rPr lang="en-US" sz="2400" kern="100" dirty="0" err="1">
                <a:effectLst/>
                <a:latin typeface="Inter" panose="020B0604020202020204" charset="0"/>
                <a:ea typeface="Inter" panose="020B0604020202020204" charset="0"/>
                <a:cs typeface="Times New Roman" panose="02020603050405020304" pitchFamily="18" charset="0"/>
              </a:rPr>
              <a:t>đơn</a:t>
            </a:r>
            <a:endParaRPr lang="en-US" sz="2400" kern="100" dirty="0">
              <a:effectLst/>
              <a:latin typeface="Inter" panose="020B0604020202020204" charset="0"/>
              <a:ea typeface="Inter" panose="020B0604020202020204" charset="0"/>
              <a:cs typeface="Times New Roman" panose="02020603050405020304" pitchFamily="18" charset="0"/>
            </a:endParaRPr>
          </a:p>
        </p:txBody>
      </p:sp>
      <p:pic>
        <p:nvPicPr>
          <p:cNvPr id="8" name="Picture 3">
            <a:extLst>
              <a:ext uri="{FF2B5EF4-FFF2-40B4-BE49-F238E27FC236}">
                <a16:creationId xmlns:a16="http://schemas.microsoft.com/office/drawing/2014/main" id="{FD65688B-9A7F-B68E-F337-085132833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950" y="482980"/>
            <a:ext cx="7833910" cy="7263640"/>
          </a:xfrm>
          <a:prstGeom prst="rect">
            <a:avLst/>
          </a:prstGeom>
        </p:spPr>
      </p:pic>
    </p:spTree>
    <p:extLst>
      <p:ext uri="{BB962C8B-B14F-4D97-AF65-F5344CB8AC3E}">
        <p14:creationId xmlns:p14="http://schemas.microsoft.com/office/powerpoint/2010/main" val="1843545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7E377C5-4290-64D1-D187-88D07FDEFAB3}"/>
            </a:ext>
          </a:extLst>
        </p:cNvPr>
        <p:cNvGrpSpPr/>
        <p:nvPr/>
      </p:nvGrpSpPr>
      <p:grpSpPr>
        <a:xfrm>
          <a:off x="0" y="0"/>
          <a:ext cx="0" cy="0"/>
          <a:chOff x="0" y="0"/>
          <a:chExt cx="0" cy="0"/>
        </a:xfrm>
      </p:grpSpPr>
      <p:sp>
        <p:nvSpPr>
          <p:cNvPr id="7" name="Text 0">
            <a:extLst>
              <a:ext uri="{FF2B5EF4-FFF2-40B4-BE49-F238E27FC236}">
                <a16:creationId xmlns:a16="http://schemas.microsoft.com/office/drawing/2014/main" id="{A9F047B9-90B3-EF72-302B-9EF2FF98131D}"/>
              </a:ext>
            </a:extLst>
          </p:cNvPr>
          <p:cNvSpPr/>
          <p:nvPr/>
        </p:nvSpPr>
        <p:spPr>
          <a:xfrm>
            <a:off x="1206930" y="666174"/>
            <a:ext cx="6863953" cy="744260"/>
          </a:xfrm>
          <a:prstGeom prst="rect">
            <a:avLst/>
          </a:prstGeom>
          <a:noFill/>
          <a:ln/>
        </p:spPr>
        <p:txBody>
          <a:bodyPr wrap="none" lIns="0" tIns="0" rIns="0" bIns="0" rtlCol="0" anchor="t"/>
          <a:lstStyle/>
          <a:p>
            <a:pPr marL="0" indent="0" algn="l">
              <a:lnSpc>
                <a:spcPts val="5850"/>
              </a:lnSpc>
              <a:buNone/>
            </a:pPr>
            <a:r>
              <a:rPr lang="vi-VN" sz="4650" b="1" dirty="0">
                <a:solidFill>
                  <a:srgbClr val="000000"/>
                </a:solidFill>
                <a:ea typeface="Petrona Bold" pitchFamily="34" charset="-122"/>
              </a:rPr>
              <a:t>Phân tích </a:t>
            </a:r>
            <a:r>
              <a:rPr lang="vi-VN" sz="4650" b="1" dirty="0" err="1">
                <a:solidFill>
                  <a:srgbClr val="000000"/>
                </a:solidFill>
                <a:ea typeface="Petrona Bold" pitchFamily="34" charset="-122"/>
              </a:rPr>
              <a:t>Use</a:t>
            </a:r>
            <a:r>
              <a:rPr lang="vi-VN" sz="4650" b="1" dirty="0">
                <a:solidFill>
                  <a:srgbClr val="000000"/>
                </a:solidFill>
                <a:ea typeface="Petrona Bold" pitchFamily="34" charset="-122"/>
              </a:rPr>
              <a:t> </a:t>
            </a:r>
            <a:r>
              <a:rPr lang="vi-VN" sz="4650" b="1" dirty="0" err="1">
                <a:solidFill>
                  <a:srgbClr val="000000"/>
                </a:solidFill>
                <a:ea typeface="Petrona Bold" pitchFamily="34" charset="-122"/>
              </a:rPr>
              <a:t>Case</a:t>
            </a:r>
            <a:endParaRPr lang="en-US" sz="4650" dirty="0"/>
          </a:p>
        </p:txBody>
      </p:sp>
      <p:sp>
        <p:nvSpPr>
          <p:cNvPr id="9" name="Hộp Văn bản 8">
            <a:extLst>
              <a:ext uri="{FF2B5EF4-FFF2-40B4-BE49-F238E27FC236}">
                <a16:creationId xmlns:a16="http://schemas.microsoft.com/office/drawing/2014/main" id="{CFDFF5C8-B2F7-A3D7-8C58-F1455BC53B21}"/>
              </a:ext>
            </a:extLst>
          </p:cNvPr>
          <p:cNvSpPr txBox="1"/>
          <p:nvPr/>
        </p:nvSpPr>
        <p:spPr>
          <a:xfrm>
            <a:off x="1516565" y="1371208"/>
            <a:ext cx="5709424" cy="549894"/>
          </a:xfrm>
          <a:prstGeom prst="rect">
            <a:avLst/>
          </a:prstGeom>
          <a:noFill/>
        </p:spPr>
        <p:txBody>
          <a:bodyPr wrap="square">
            <a:spAutoFit/>
          </a:bodyPr>
          <a:lstStyle/>
          <a:p>
            <a:pPr marR="0" lvl="0">
              <a:lnSpc>
                <a:spcPct val="115000"/>
              </a:lnSpc>
              <a:spcAft>
                <a:spcPts val="800"/>
              </a:spcAft>
            </a:pPr>
            <a:r>
              <a:rPr lang="vi-VN" sz="2800" b="1" kern="100" dirty="0">
                <a:effectLst/>
                <a:latin typeface="Inter" panose="020B0604020202020204" charset="0"/>
                <a:ea typeface="Inter" panose="020B0604020202020204" charset="0"/>
                <a:cs typeface="Times New Roman" panose="02020603050405020304" pitchFamily="18" charset="0"/>
              </a:rPr>
              <a:t>UC In hóa đơn</a:t>
            </a:r>
            <a:endParaRPr lang="en-US" sz="2800" b="1" kern="100" dirty="0">
              <a:effectLst/>
              <a:latin typeface="Inter" panose="020B0604020202020204" charset="0"/>
              <a:ea typeface="Inter" panose="020B0604020202020204" charset="0"/>
              <a:cs typeface="Times New Roman" panose="02020603050405020304" pitchFamily="18" charset="0"/>
            </a:endParaRPr>
          </a:p>
        </p:txBody>
      </p:sp>
      <p:graphicFrame>
        <p:nvGraphicFramePr>
          <p:cNvPr id="2" name="Bảng 1">
            <a:extLst>
              <a:ext uri="{FF2B5EF4-FFF2-40B4-BE49-F238E27FC236}">
                <a16:creationId xmlns:a16="http://schemas.microsoft.com/office/drawing/2014/main" id="{81321E96-2C01-38C7-0768-DEEB45829B3E}"/>
              </a:ext>
            </a:extLst>
          </p:cNvPr>
          <p:cNvGraphicFramePr>
            <a:graphicFrameLocks noGrp="1"/>
          </p:cNvGraphicFramePr>
          <p:nvPr>
            <p:extLst>
              <p:ext uri="{D42A27DB-BD31-4B8C-83A1-F6EECF244321}">
                <p14:modId xmlns:p14="http://schemas.microsoft.com/office/powerpoint/2010/main" val="2488780022"/>
              </p:ext>
            </p:extLst>
          </p:nvPr>
        </p:nvGraphicFramePr>
        <p:xfrm>
          <a:off x="2168911" y="1921103"/>
          <a:ext cx="10114155" cy="5984149"/>
        </p:xfrm>
        <a:graphic>
          <a:graphicData uri="http://schemas.openxmlformats.org/drawingml/2006/table">
            <a:tbl>
              <a:tblPr firstRow="1" firstCol="1" bandRow="1">
                <a:tableStyleId>{5C22544A-7EE6-4342-B048-85BDC9FD1C3A}</a:tableStyleId>
              </a:tblPr>
              <a:tblGrid>
                <a:gridCol w="3389798">
                  <a:extLst>
                    <a:ext uri="{9D8B030D-6E8A-4147-A177-3AD203B41FA5}">
                      <a16:colId xmlns:a16="http://schemas.microsoft.com/office/drawing/2014/main" val="2708246971"/>
                    </a:ext>
                  </a:extLst>
                </a:gridCol>
                <a:gridCol w="3389798">
                  <a:extLst>
                    <a:ext uri="{9D8B030D-6E8A-4147-A177-3AD203B41FA5}">
                      <a16:colId xmlns:a16="http://schemas.microsoft.com/office/drawing/2014/main" val="819629802"/>
                    </a:ext>
                  </a:extLst>
                </a:gridCol>
                <a:gridCol w="3334559">
                  <a:extLst>
                    <a:ext uri="{9D8B030D-6E8A-4147-A177-3AD203B41FA5}">
                      <a16:colId xmlns:a16="http://schemas.microsoft.com/office/drawing/2014/main" val="2145836070"/>
                    </a:ext>
                  </a:extLst>
                </a:gridCol>
              </a:tblGrid>
              <a:tr h="185575">
                <a:tc>
                  <a:txBody>
                    <a:bodyPr/>
                    <a:lstStyle/>
                    <a:p>
                      <a:pPr marL="0" marR="0" algn="ctr">
                        <a:lnSpc>
                          <a:spcPct val="115000"/>
                        </a:lnSpc>
                        <a:spcAft>
                          <a:spcPts val="800"/>
                        </a:spcAft>
                        <a:buNone/>
                      </a:pPr>
                      <a:r>
                        <a:rPr lang="en-US" sz="1400" kern="0">
                          <a:effectLst/>
                        </a:rPr>
                        <a:t>Basic Flow</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ctr">
                        <a:lnSpc>
                          <a:spcPct val="115000"/>
                        </a:lnSpc>
                        <a:spcAft>
                          <a:spcPts val="800"/>
                        </a:spcAft>
                        <a:buNone/>
                      </a:pPr>
                      <a:r>
                        <a:rPr lang="en-US" sz="1400" kern="0" dirty="0" err="1">
                          <a:effectLst/>
                        </a:rPr>
                        <a:t>Nhân</a:t>
                      </a:r>
                      <a:r>
                        <a:rPr lang="en-US" sz="1400" kern="0" dirty="0">
                          <a:effectLst/>
                        </a:rPr>
                        <a:t> Viên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ctr">
                        <a:lnSpc>
                          <a:spcPct val="115000"/>
                        </a:lnSpc>
                        <a:spcAft>
                          <a:spcPts val="800"/>
                        </a:spcAft>
                        <a:buNone/>
                      </a:pPr>
                      <a:r>
                        <a:rPr lang="en-US" sz="1400" kern="0" dirty="0" err="1">
                          <a:effectLst/>
                        </a:rPr>
                        <a:t>Hệ</a:t>
                      </a:r>
                      <a:r>
                        <a:rPr lang="en-US" sz="1400" kern="0" dirty="0">
                          <a:effectLst/>
                        </a:rPr>
                        <a:t> </a:t>
                      </a:r>
                      <a:r>
                        <a:rPr lang="en-US" sz="1400" kern="0" dirty="0" err="1">
                          <a:effectLst/>
                        </a:rPr>
                        <a:t>thống</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1497686132"/>
                  </a:ext>
                </a:extLst>
              </a:tr>
              <a:tr h="510546">
                <a:tc rowSpan="14">
                  <a:txBody>
                    <a:bodyPr/>
                    <a:lstStyle/>
                    <a:p>
                      <a:pPr marL="0" marR="0" algn="just">
                        <a:lnSpc>
                          <a:spcPct val="115000"/>
                        </a:lnSpc>
                        <a:spcAft>
                          <a:spcPts val="800"/>
                        </a:spcAft>
                        <a:buNone/>
                      </a:pPr>
                      <a:r>
                        <a:rPr lang="en-US" sz="1400" kern="0" dirty="0">
                          <a:effectLst/>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1.Nhập sđt/tên khách hàng và  nhấn “Thêm/tìm vào tạo phiếu hóa đơn</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4001714803"/>
                  </a:ext>
                </a:extLst>
              </a:tr>
              <a:tr h="382732">
                <a:tc vMerge="1">
                  <a:txBody>
                    <a:bodyPr/>
                    <a:lstStyle/>
                    <a:p>
                      <a:endParaRPr lang="en-US"/>
                    </a:p>
                  </a:txBody>
                  <a:tcPr/>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2.Kiểm tra khách hàng nhập có tồn tại hay không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1073028913"/>
                  </a:ext>
                </a:extLst>
              </a:tr>
              <a:tr h="336965">
                <a:tc vMerge="1">
                  <a:txBody>
                    <a:bodyPr/>
                    <a:lstStyle/>
                    <a:p>
                      <a:endParaRPr lang="en-US"/>
                    </a:p>
                  </a:txBody>
                  <a:tcPr/>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3.1. Nếu đã tồn tại thì sang bước 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2803598524"/>
                  </a:ext>
                </a:extLst>
              </a:tr>
              <a:tr h="579889">
                <a:tc vMerge="1">
                  <a:txBody>
                    <a:bodyPr/>
                    <a:lstStyle/>
                    <a:p>
                      <a:endParaRPr lang="en-US"/>
                    </a:p>
                  </a:txBody>
                  <a:tcPr/>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3.2 Nếu chưa có trong hệ thống thì thực hiện tạo mới và chuyển sang bước 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2657170645"/>
                  </a:ext>
                </a:extLst>
              </a:tr>
              <a:tr h="185575">
                <a:tc vMerge="1">
                  <a:txBody>
                    <a:bodyPr/>
                    <a:lstStyle/>
                    <a:p>
                      <a:endParaRPr lang="en-US"/>
                    </a:p>
                  </a:txBody>
                  <a:tcPr/>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4.Lấy IDKH</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333587667"/>
                  </a:ext>
                </a:extLst>
              </a:tr>
              <a:tr h="185575">
                <a:tc vMerge="1">
                  <a:txBody>
                    <a:bodyPr/>
                    <a:lstStyle/>
                    <a:p>
                      <a:endParaRPr lang="en-US"/>
                    </a:p>
                  </a:txBody>
                  <a:tcPr/>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5.Tạo phiếu hóa đơn mới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2254990917"/>
                  </a:ext>
                </a:extLst>
              </a:tr>
              <a:tr h="382732">
                <a:tc vMerge="1">
                  <a:txBody>
                    <a:bodyPr/>
                    <a:lstStyle/>
                    <a:p>
                      <a:endParaRPr lang="en-US"/>
                    </a:p>
                  </a:txBody>
                  <a:tcPr/>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6.Lấy ra ID hóa đơn và trả về giao diện của người dùng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3952316749"/>
                  </a:ext>
                </a:extLst>
              </a:tr>
              <a:tr h="382732">
                <a:tc vMerge="1">
                  <a:txBody>
                    <a:bodyPr/>
                    <a:lstStyle/>
                    <a:p>
                      <a:endParaRPr lang="en-US"/>
                    </a:p>
                  </a:txBody>
                  <a:tcPr/>
                </a:tc>
                <a:tc>
                  <a:txBody>
                    <a:bodyPr/>
                    <a:lstStyle/>
                    <a:p>
                      <a:pPr marL="0" marR="0" algn="just">
                        <a:lnSpc>
                          <a:spcPct val="115000"/>
                        </a:lnSpc>
                        <a:spcAft>
                          <a:spcPts val="800"/>
                        </a:spcAft>
                        <a:buNone/>
                      </a:pPr>
                      <a:r>
                        <a:rPr lang="en-US" sz="1400" kern="0">
                          <a:effectLst/>
                        </a:rPr>
                        <a:t>7.Thêm từng Laptop,số lượng khách hàng muốn mua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3243320002"/>
                  </a:ext>
                </a:extLst>
              </a:tr>
              <a:tr h="579889">
                <a:tc vMerge="1">
                  <a:txBody>
                    <a:bodyPr/>
                    <a:lstStyle/>
                    <a:p>
                      <a:endParaRPr lang="en-US"/>
                    </a:p>
                  </a:txBody>
                  <a:tcPr/>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8.Hệ thống thêm vào chi tiết hóa đơn ,thêm số lượng và thành tiền vào phiếu hóa đơn</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1108192148"/>
                  </a:ext>
                </a:extLst>
              </a:tr>
              <a:tr h="579889">
                <a:tc vMerge="1">
                  <a:txBody>
                    <a:bodyPr/>
                    <a:lstStyle/>
                    <a:p>
                      <a:endParaRPr lang="en-US"/>
                    </a:p>
                  </a:txBody>
                  <a:tcPr/>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9.Tự động giảm số lượng theo tên Laptop trong bảng Laptop của database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562151385"/>
                  </a:ext>
                </a:extLst>
              </a:tr>
              <a:tr h="185575">
                <a:tc vMerge="1">
                  <a:txBody>
                    <a:bodyPr/>
                    <a:lstStyle/>
                    <a:p>
                      <a:endParaRPr lang="en-US"/>
                    </a:p>
                  </a:txBody>
                  <a:tcPr/>
                </a:tc>
                <a:tc>
                  <a:txBody>
                    <a:bodyPr/>
                    <a:lstStyle/>
                    <a:p>
                      <a:pPr marL="0" marR="0" algn="just">
                        <a:lnSpc>
                          <a:spcPct val="115000"/>
                        </a:lnSpc>
                        <a:spcAft>
                          <a:spcPts val="800"/>
                        </a:spcAft>
                        <a:buNone/>
                      </a:pPr>
                      <a:r>
                        <a:rPr lang="en-US" sz="1400" kern="0">
                          <a:effectLst/>
                        </a:rPr>
                        <a:t>10. Nhấn vào Thanh Toán</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764286507"/>
                  </a:ext>
                </a:extLst>
              </a:tr>
              <a:tr h="382732">
                <a:tc vMerge="1">
                  <a:txBody>
                    <a:bodyPr/>
                    <a:lstStyle/>
                    <a:p>
                      <a:endParaRPr lang="en-US"/>
                    </a:p>
                  </a:txBody>
                  <a:tcPr/>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11.Hệ thống reset lại form, chuẩn bị nhập hóa đơn mới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2408053543"/>
                  </a:ext>
                </a:extLst>
              </a:tr>
              <a:tr h="336965">
                <a:tc vMerge="1">
                  <a:txBody>
                    <a:bodyPr/>
                    <a:lstStyle/>
                    <a:p>
                      <a:endParaRPr lang="en-US"/>
                    </a:p>
                  </a:txBody>
                  <a:tcPr/>
                </a:tc>
                <a:tc>
                  <a:txBody>
                    <a:bodyPr/>
                    <a:lstStyle/>
                    <a:p>
                      <a:pPr marL="0" marR="0" algn="just">
                        <a:lnSpc>
                          <a:spcPct val="115000"/>
                        </a:lnSpc>
                        <a:spcAft>
                          <a:spcPts val="800"/>
                        </a:spcAft>
                        <a:buNone/>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a:effectLst/>
                        </a:rPr>
                        <a:t>12.Thông báo thanh toán thành công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788533253"/>
                  </a:ext>
                </a:extLst>
              </a:tr>
              <a:tr h="185575">
                <a:tc vMerge="1">
                  <a:txBody>
                    <a:bodyPr/>
                    <a:lstStyle/>
                    <a:p>
                      <a:endParaRPr lang="en-US"/>
                    </a:p>
                  </a:txBody>
                  <a:tcPr/>
                </a:tc>
                <a:tc>
                  <a:txBody>
                    <a:bodyPr/>
                    <a:lstStyle/>
                    <a:p>
                      <a:pPr marL="0" marR="0" algn="just">
                        <a:lnSpc>
                          <a:spcPct val="115000"/>
                        </a:lnSpc>
                        <a:spcAft>
                          <a:spcPts val="800"/>
                        </a:spcAft>
                        <a:buNone/>
                      </a:pPr>
                      <a:r>
                        <a:rPr lang="en-US" sz="1400" kern="0">
                          <a:effectLst/>
                        </a:rPr>
                        <a:t>12.Xem thông báo thanh toán</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tc>
                  <a:txBody>
                    <a:bodyPr/>
                    <a:lstStyle/>
                    <a:p>
                      <a:pPr marL="0" marR="0" algn="just">
                        <a:lnSpc>
                          <a:spcPct val="115000"/>
                        </a:lnSpc>
                        <a:spcAft>
                          <a:spcPts val="800"/>
                        </a:spcAft>
                        <a:buNone/>
                      </a:pPr>
                      <a:r>
                        <a:rPr lang="en-US" sz="1400" kern="0" dirty="0">
                          <a:effectLst/>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2029" marR="52029" marT="0" marB="0"/>
                </a:tc>
                <a:extLst>
                  <a:ext uri="{0D108BD9-81ED-4DB2-BD59-A6C34878D82A}">
                    <a16:rowId xmlns:a16="http://schemas.microsoft.com/office/drawing/2014/main" val="3447894987"/>
                  </a:ext>
                </a:extLst>
              </a:tr>
            </a:tbl>
          </a:graphicData>
        </a:graphic>
      </p:graphicFrame>
    </p:spTree>
    <p:extLst>
      <p:ext uri="{BB962C8B-B14F-4D97-AF65-F5344CB8AC3E}">
        <p14:creationId xmlns:p14="http://schemas.microsoft.com/office/powerpoint/2010/main" val="197061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3" name="Text 0"/>
          <p:cNvSpPr/>
          <p:nvPr/>
        </p:nvSpPr>
        <p:spPr>
          <a:xfrm>
            <a:off x="1068838" y="809805"/>
            <a:ext cx="6982342" cy="701397"/>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Abadi" panose="020B0604020104020204" pitchFamily="34" charset="0"/>
                <a:ea typeface="Petrona Bold" pitchFamily="34" charset="-122"/>
                <a:cs typeface="Petrona Bold" pitchFamily="34" charset="-120"/>
              </a:rPr>
              <a:t>Cơ Cấu Tổ Chức Nội Bộ</a:t>
            </a:r>
            <a:endParaRPr lang="en-US" sz="4400" dirty="0">
              <a:latin typeface="Abadi" panose="020B0604020104020204" pitchFamily="34" charset="0"/>
            </a:endParaRPr>
          </a:p>
        </p:txBody>
      </p:sp>
      <p:sp>
        <p:nvSpPr>
          <p:cNvPr id="4" name="Shape 1"/>
          <p:cNvSpPr/>
          <p:nvPr/>
        </p:nvSpPr>
        <p:spPr>
          <a:xfrm>
            <a:off x="1068838" y="1831837"/>
            <a:ext cx="7647861" cy="1263491"/>
          </a:xfrm>
          <a:prstGeom prst="roundRect">
            <a:avLst>
              <a:gd name="adj" fmla="val 7106"/>
            </a:avLst>
          </a:prstGeom>
          <a:solidFill>
            <a:srgbClr val="CCEEFF"/>
          </a:solidFill>
          <a:ln w="7620">
            <a:solidFill>
              <a:srgbClr val="B2D4E5"/>
            </a:solidFill>
            <a:prstDash val="solid"/>
          </a:ln>
        </p:spPr>
        <p:txBody>
          <a:bodyPr/>
          <a:lstStyle/>
          <a:p>
            <a:endParaRPr lang="en-US"/>
          </a:p>
        </p:txBody>
      </p:sp>
      <p:sp>
        <p:nvSpPr>
          <p:cNvPr id="5" name="Text 2"/>
          <p:cNvSpPr/>
          <p:nvPr/>
        </p:nvSpPr>
        <p:spPr>
          <a:xfrm>
            <a:off x="1290175" y="2053175"/>
            <a:ext cx="3144083" cy="350639"/>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Abadi" panose="020B0604020104020204" pitchFamily="34" charset="0"/>
                <a:ea typeface="Petrona Bold" pitchFamily="34" charset="-122"/>
                <a:cs typeface="Petrona Bold" pitchFamily="34" charset="-120"/>
              </a:rPr>
              <a:t>Ban quản lý &amp; điều hành</a:t>
            </a:r>
            <a:endParaRPr lang="en-US" sz="2200" dirty="0">
              <a:latin typeface="Abadi" panose="020B0604020104020204" pitchFamily="34" charset="0"/>
            </a:endParaRPr>
          </a:p>
        </p:txBody>
      </p:sp>
      <p:sp>
        <p:nvSpPr>
          <p:cNvPr id="6" name="Text 3"/>
          <p:cNvSpPr/>
          <p:nvPr/>
        </p:nvSpPr>
        <p:spPr>
          <a:xfrm>
            <a:off x="1290175" y="2532044"/>
            <a:ext cx="7205186" cy="341948"/>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Ra quyết định, quản lý hệ thống và giám sát hoạt động toàn diện.</a:t>
            </a:r>
            <a:endParaRPr lang="en-US" sz="1650" dirty="0"/>
          </a:p>
        </p:txBody>
      </p:sp>
      <p:sp>
        <p:nvSpPr>
          <p:cNvPr id="7" name="Shape 4"/>
          <p:cNvSpPr/>
          <p:nvPr/>
        </p:nvSpPr>
        <p:spPr>
          <a:xfrm>
            <a:off x="1068838" y="3309046"/>
            <a:ext cx="7647861" cy="1263491"/>
          </a:xfrm>
          <a:prstGeom prst="roundRect">
            <a:avLst>
              <a:gd name="adj" fmla="val 7106"/>
            </a:avLst>
          </a:prstGeom>
          <a:solidFill>
            <a:srgbClr val="CCEEFF"/>
          </a:solidFill>
          <a:ln w="7620">
            <a:solidFill>
              <a:srgbClr val="B2D4E5"/>
            </a:solidFill>
            <a:prstDash val="solid"/>
          </a:ln>
        </p:spPr>
        <p:txBody>
          <a:bodyPr/>
          <a:lstStyle/>
          <a:p>
            <a:endParaRPr lang="en-US"/>
          </a:p>
        </p:txBody>
      </p:sp>
      <p:sp>
        <p:nvSpPr>
          <p:cNvPr id="8" name="Text 5"/>
          <p:cNvSpPr/>
          <p:nvPr/>
        </p:nvSpPr>
        <p:spPr>
          <a:xfrm>
            <a:off x="1290175" y="3530383"/>
            <a:ext cx="2805589" cy="350639"/>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Abadi" panose="020B0604020104020204" pitchFamily="34" charset="0"/>
                <a:ea typeface="Petrona Bold" pitchFamily="34" charset="-122"/>
                <a:cs typeface="Petrona Bold" pitchFamily="34" charset="-120"/>
              </a:rPr>
              <a:t>Bộ phận kinh doanh</a:t>
            </a:r>
            <a:endParaRPr lang="en-US" sz="2200" dirty="0">
              <a:latin typeface="Abadi" panose="020B0604020104020204" pitchFamily="34" charset="0"/>
            </a:endParaRPr>
          </a:p>
        </p:txBody>
      </p:sp>
      <p:sp>
        <p:nvSpPr>
          <p:cNvPr id="9" name="Text 6"/>
          <p:cNvSpPr/>
          <p:nvPr/>
        </p:nvSpPr>
        <p:spPr>
          <a:xfrm>
            <a:off x="1290175" y="4009252"/>
            <a:ext cx="7205186" cy="341948"/>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Quản lý đơn hàng, khách hàng, giá cả và chương trình khuyến mãi.</a:t>
            </a:r>
            <a:endParaRPr lang="en-US" sz="1650" dirty="0"/>
          </a:p>
        </p:txBody>
      </p:sp>
      <p:sp>
        <p:nvSpPr>
          <p:cNvPr id="10" name="Shape 7"/>
          <p:cNvSpPr/>
          <p:nvPr/>
        </p:nvSpPr>
        <p:spPr>
          <a:xfrm>
            <a:off x="1068838" y="4786254"/>
            <a:ext cx="7647861" cy="1263491"/>
          </a:xfrm>
          <a:prstGeom prst="roundRect">
            <a:avLst>
              <a:gd name="adj" fmla="val 7106"/>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1290175" y="5007592"/>
            <a:ext cx="2805589" cy="350639"/>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Abadi" panose="020B0604020104020204" pitchFamily="34" charset="0"/>
                <a:ea typeface="Petrona Bold" pitchFamily="34" charset="-122"/>
                <a:cs typeface="Petrona Bold" pitchFamily="34" charset="-120"/>
              </a:rPr>
              <a:t>Bộ phận kho hàng</a:t>
            </a:r>
            <a:endParaRPr lang="en-US" sz="2200" dirty="0">
              <a:latin typeface="Abadi" panose="020B0604020104020204" pitchFamily="34" charset="0"/>
            </a:endParaRPr>
          </a:p>
        </p:txBody>
      </p:sp>
      <p:sp>
        <p:nvSpPr>
          <p:cNvPr id="12" name="Text 9"/>
          <p:cNvSpPr/>
          <p:nvPr/>
        </p:nvSpPr>
        <p:spPr>
          <a:xfrm>
            <a:off x="1290175" y="5486461"/>
            <a:ext cx="7205186" cy="341948"/>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Kiểm soát hàng tồn kho, nhập xuất kho và kiểm kê hàng hóa.</a:t>
            </a:r>
            <a:endParaRPr lang="en-US" sz="1650" dirty="0"/>
          </a:p>
        </p:txBody>
      </p:sp>
      <p:sp>
        <p:nvSpPr>
          <p:cNvPr id="13" name="Shape 10"/>
          <p:cNvSpPr/>
          <p:nvPr/>
        </p:nvSpPr>
        <p:spPr>
          <a:xfrm>
            <a:off x="1068838" y="6263463"/>
            <a:ext cx="7647861" cy="1263491"/>
          </a:xfrm>
          <a:prstGeom prst="roundRect">
            <a:avLst>
              <a:gd name="adj" fmla="val 7106"/>
            </a:avLst>
          </a:prstGeom>
          <a:solidFill>
            <a:srgbClr val="CCEEFF"/>
          </a:solidFill>
          <a:ln w="7620">
            <a:solidFill>
              <a:srgbClr val="B2D4E5"/>
            </a:solidFill>
            <a:prstDash val="solid"/>
          </a:ln>
        </p:spPr>
        <p:txBody>
          <a:bodyPr/>
          <a:lstStyle/>
          <a:p>
            <a:endParaRPr lang="en-US"/>
          </a:p>
        </p:txBody>
      </p:sp>
      <p:sp>
        <p:nvSpPr>
          <p:cNvPr id="14" name="Text 11"/>
          <p:cNvSpPr/>
          <p:nvPr/>
        </p:nvSpPr>
        <p:spPr>
          <a:xfrm>
            <a:off x="1290175" y="6484800"/>
            <a:ext cx="2805589" cy="350639"/>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Abadi" panose="020B0604020104020204" pitchFamily="34" charset="0"/>
                <a:ea typeface="Petrona Bold" pitchFamily="34" charset="-122"/>
                <a:cs typeface="Petrona Bold" pitchFamily="34" charset="-120"/>
              </a:rPr>
              <a:t>Bộ phận kế toán</a:t>
            </a:r>
            <a:endParaRPr lang="en-US" sz="2200" dirty="0">
              <a:latin typeface="Abadi" panose="020B0604020104020204" pitchFamily="34" charset="0"/>
            </a:endParaRPr>
          </a:p>
        </p:txBody>
      </p:sp>
      <p:sp>
        <p:nvSpPr>
          <p:cNvPr id="15" name="Text 12"/>
          <p:cNvSpPr/>
          <p:nvPr/>
        </p:nvSpPr>
        <p:spPr>
          <a:xfrm>
            <a:off x="1290175" y="6963669"/>
            <a:ext cx="7205186" cy="341948"/>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Xử lý hóa đơn, thanh toán, công nợ và báo cáo tài chính.</a:t>
            </a:r>
            <a:endParaRPr lang="en-US" sz="16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28424" y="738307"/>
            <a:ext cx="10817066" cy="682943"/>
          </a:xfrm>
          <a:prstGeom prst="rect">
            <a:avLst/>
          </a:prstGeom>
          <a:noFill/>
          <a:ln/>
        </p:spPr>
        <p:txBody>
          <a:bodyPr wrap="none" lIns="0" tIns="0" rIns="0" bIns="0" rtlCol="0" anchor="t"/>
          <a:lstStyle/>
          <a:p>
            <a:pPr marL="0" indent="0" algn="l">
              <a:lnSpc>
                <a:spcPts val="5350"/>
              </a:lnSpc>
              <a:buNone/>
            </a:pPr>
            <a:r>
              <a:rPr lang="en-US" sz="4800" b="1" dirty="0">
                <a:solidFill>
                  <a:srgbClr val="000000"/>
                </a:solidFill>
                <a:latin typeface="Abadi" panose="020B0604020104020204" pitchFamily="34" charset="0"/>
                <a:ea typeface="Petrona Bold" pitchFamily="34" charset="-122"/>
                <a:cs typeface="Petrona Bold" pitchFamily="34" charset="-120"/>
              </a:rPr>
              <a:t>Use Case Đăng nhập và Quản lý Khách hàng</a:t>
            </a:r>
            <a:endParaRPr lang="en-US" sz="4800" dirty="0"/>
          </a:p>
        </p:txBody>
      </p:sp>
      <p:sp>
        <p:nvSpPr>
          <p:cNvPr id="3" name="Text 1"/>
          <p:cNvSpPr/>
          <p:nvPr/>
        </p:nvSpPr>
        <p:spPr>
          <a:xfrm>
            <a:off x="728424" y="1837492"/>
            <a:ext cx="13173551" cy="66579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Use Case Đăng nhập yêu cầu nhân viên và quản lý nhập username và password để truy cập hệ thống, với phân quyền rõ ràng giữa quản lý và nhân viên.</a:t>
            </a:r>
            <a:endParaRPr lang="en-US" sz="1600" dirty="0"/>
          </a:p>
        </p:txBody>
      </p:sp>
      <p:sp>
        <p:nvSpPr>
          <p:cNvPr id="4" name="Text 2"/>
          <p:cNvSpPr/>
          <p:nvPr/>
        </p:nvSpPr>
        <p:spPr>
          <a:xfrm>
            <a:off x="728424" y="2737366"/>
            <a:ext cx="13173551" cy="66579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Use Case Quản lý Khách hàng cho phép thêm, cập nhật và xóa khách hàng. Nhân viên và quản lý đều có quyền thêm, nhưng chỉ quản lý mới có quyền xóa và cập nhật thông tin khách hàng.</a:t>
            </a:r>
            <a:endParaRPr lang="en-US" sz="1600" dirty="0"/>
          </a:p>
        </p:txBody>
      </p:sp>
      <p:sp>
        <p:nvSpPr>
          <p:cNvPr id="5" name="Shape 3"/>
          <p:cNvSpPr/>
          <p:nvPr/>
        </p:nvSpPr>
        <p:spPr>
          <a:xfrm>
            <a:off x="728424" y="3637240"/>
            <a:ext cx="2195513" cy="1215271"/>
          </a:xfrm>
          <a:prstGeom prst="roundRect">
            <a:avLst>
              <a:gd name="adj" fmla="val 7193"/>
            </a:avLst>
          </a:prstGeom>
          <a:solidFill>
            <a:srgbClr val="CCEEFF"/>
          </a:solidFill>
          <a:ln w="7620">
            <a:solidFill>
              <a:srgbClr val="B2D4E5"/>
            </a:solidFill>
            <a:prstDash val="solid"/>
          </a:ln>
        </p:spPr>
        <p:txBody>
          <a:bodyPr/>
          <a:lstStyle/>
          <a:p>
            <a:endParaRPr lang="en-US"/>
          </a:p>
        </p:txBody>
      </p:sp>
      <p:sp>
        <p:nvSpPr>
          <p:cNvPr id="6" name="Text 4"/>
          <p:cNvSpPr/>
          <p:nvPr/>
        </p:nvSpPr>
        <p:spPr>
          <a:xfrm>
            <a:off x="1679853" y="4061936"/>
            <a:ext cx="292656" cy="365760"/>
          </a:xfrm>
          <a:prstGeom prst="rect">
            <a:avLst/>
          </a:prstGeom>
          <a:noFill/>
          <a:ln/>
        </p:spPr>
        <p:txBody>
          <a:bodyPr wrap="none" lIns="0" tIns="0" rIns="0" bIns="0" rtlCol="0" anchor="t"/>
          <a:lstStyle/>
          <a:p>
            <a:pPr marL="0" indent="0" algn="ctr">
              <a:lnSpc>
                <a:spcPts val="3650"/>
              </a:lnSpc>
              <a:buNone/>
            </a:pPr>
            <a:r>
              <a:rPr lang="en-US" sz="2300" b="1" dirty="0">
                <a:solidFill>
                  <a:srgbClr val="272525"/>
                </a:solidFill>
                <a:latin typeface="Abadi" panose="020B0604020104020204" pitchFamily="34" charset="0"/>
                <a:ea typeface="Petrona Bold" pitchFamily="34" charset="-122"/>
                <a:cs typeface="Petrona Bold" pitchFamily="34" charset="-120"/>
              </a:rPr>
              <a:t>1</a:t>
            </a:r>
            <a:endParaRPr lang="en-US" sz="2300" dirty="0"/>
          </a:p>
        </p:txBody>
      </p:sp>
      <p:sp>
        <p:nvSpPr>
          <p:cNvPr id="7" name="Text 5"/>
          <p:cNvSpPr/>
          <p:nvPr/>
        </p:nvSpPr>
        <p:spPr>
          <a:xfrm>
            <a:off x="3132058" y="3845362"/>
            <a:ext cx="2731651" cy="341352"/>
          </a:xfrm>
          <a:prstGeom prst="rect">
            <a:avLst/>
          </a:prstGeom>
          <a:noFill/>
          <a:ln/>
        </p:spPr>
        <p:txBody>
          <a:bodyPr wrap="none" lIns="0" tIns="0" rIns="0" bIns="0" rtlCol="0" anchor="t"/>
          <a:lstStyle/>
          <a:p>
            <a:pPr marL="0" indent="0" algn="l">
              <a:lnSpc>
                <a:spcPts val="2650"/>
              </a:lnSpc>
              <a:buNone/>
            </a:pPr>
            <a:r>
              <a:rPr lang="en-US" sz="2150" b="1" dirty="0">
                <a:solidFill>
                  <a:srgbClr val="272525"/>
                </a:solidFill>
                <a:latin typeface="Abadi" panose="020B0604020104020204" pitchFamily="34" charset="0"/>
                <a:ea typeface="Petrona Bold" pitchFamily="34" charset="-122"/>
                <a:cs typeface="Petrona Bold" pitchFamily="34" charset="-120"/>
              </a:rPr>
              <a:t>Đăng nhập</a:t>
            </a:r>
            <a:endParaRPr lang="en-US" sz="2150" dirty="0"/>
          </a:p>
        </p:txBody>
      </p:sp>
      <p:sp>
        <p:nvSpPr>
          <p:cNvPr id="8" name="Text 6"/>
          <p:cNvSpPr/>
          <p:nvPr/>
        </p:nvSpPr>
        <p:spPr>
          <a:xfrm>
            <a:off x="3132058" y="4311491"/>
            <a:ext cx="5222200" cy="332899"/>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Nhập thông tin, kiểm tra hợp lệ, phân quyền truy cập.</a:t>
            </a:r>
            <a:endParaRPr lang="en-US" sz="1600" dirty="0"/>
          </a:p>
        </p:txBody>
      </p:sp>
      <p:sp>
        <p:nvSpPr>
          <p:cNvPr id="9" name="Shape 7"/>
          <p:cNvSpPr/>
          <p:nvPr/>
        </p:nvSpPr>
        <p:spPr>
          <a:xfrm>
            <a:off x="3027997" y="4842986"/>
            <a:ext cx="10769918" cy="11430"/>
          </a:xfrm>
          <a:prstGeom prst="roundRect">
            <a:avLst>
              <a:gd name="adj" fmla="val 764798"/>
            </a:avLst>
          </a:prstGeom>
          <a:solidFill>
            <a:srgbClr val="B2D4E5"/>
          </a:solidFill>
          <a:ln/>
        </p:spPr>
        <p:txBody>
          <a:bodyPr/>
          <a:lstStyle/>
          <a:p>
            <a:endParaRPr lang="en-US"/>
          </a:p>
        </p:txBody>
      </p:sp>
      <p:sp>
        <p:nvSpPr>
          <p:cNvPr id="10" name="Shape 8"/>
          <p:cNvSpPr/>
          <p:nvPr/>
        </p:nvSpPr>
        <p:spPr>
          <a:xfrm>
            <a:off x="728424" y="4956572"/>
            <a:ext cx="4391144" cy="1215271"/>
          </a:xfrm>
          <a:prstGeom prst="roundRect">
            <a:avLst>
              <a:gd name="adj" fmla="val 7193"/>
            </a:avLst>
          </a:prstGeom>
          <a:solidFill>
            <a:srgbClr val="CCEEFF"/>
          </a:solidFill>
          <a:ln w="7620">
            <a:solidFill>
              <a:srgbClr val="B2D4E5"/>
            </a:solidFill>
            <a:prstDash val="solid"/>
          </a:ln>
        </p:spPr>
        <p:txBody>
          <a:bodyPr/>
          <a:lstStyle/>
          <a:p>
            <a:endParaRPr lang="en-US"/>
          </a:p>
        </p:txBody>
      </p:sp>
      <p:sp>
        <p:nvSpPr>
          <p:cNvPr id="11" name="Text 9"/>
          <p:cNvSpPr/>
          <p:nvPr/>
        </p:nvSpPr>
        <p:spPr>
          <a:xfrm>
            <a:off x="2777609" y="5381268"/>
            <a:ext cx="292656" cy="365760"/>
          </a:xfrm>
          <a:prstGeom prst="rect">
            <a:avLst/>
          </a:prstGeom>
          <a:noFill/>
          <a:ln/>
        </p:spPr>
        <p:txBody>
          <a:bodyPr wrap="none" lIns="0" tIns="0" rIns="0" bIns="0" rtlCol="0" anchor="t"/>
          <a:lstStyle/>
          <a:p>
            <a:pPr marL="0" indent="0" algn="ctr">
              <a:lnSpc>
                <a:spcPts val="3650"/>
              </a:lnSpc>
              <a:buNone/>
            </a:pPr>
            <a:r>
              <a:rPr lang="en-US" sz="2300" b="1" dirty="0">
                <a:solidFill>
                  <a:srgbClr val="272525"/>
                </a:solidFill>
                <a:latin typeface="Abadi" panose="020B0604020104020204" pitchFamily="34" charset="0"/>
                <a:ea typeface="Petrona Bold" pitchFamily="34" charset="-122"/>
                <a:cs typeface="Petrona Bold" pitchFamily="34" charset="-120"/>
              </a:rPr>
              <a:t>2</a:t>
            </a:r>
            <a:endParaRPr lang="en-US" sz="2300" dirty="0"/>
          </a:p>
        </p:txBody>
      </p:sp>
      <p:sp>
        <p:nvSpPr>
          <p:cNvPr id="12" name="Text 10"/>
          <p:cNvSpPr/>
          <p:nvPr/>
        </p:nvSpPr>
        <p:spPr>
          <a:xfrm>
            <a:off x="5327690" y="5164693"/>
            <a:ext cx="2731651" cy="341352"/>
          </a:xfrm>
          <a:prstGeom prst="rect">
            <a:avLst/>
          </a:prstGeom>
          <a:noFill/>
          <a:ln/>
        </p:spPr>
        <p:txBody>
          <a:bodyPr wrap="none" lIns="0" tIns="0" rIns="0" bIns="0" rtlCol="0" anchor="t"/>
          <a:lstStyle/>
          <a:p>
            <a:pPr marL="0" indent="0" algn="l">
              <a:lnSpc>
                <a:spcPts val="2650"/>
              </a:lnSpc>
              <a:buNone/>
            </a:pPr>
            <a:r>
              <a:rPr lang="en-US" sz="2150" b="1" dirty="0">
                <a:solidFill>
                  <a:srgbClr val="272525"/>
                </a:solidFill>
                <a:latin typeface="Abadi" panose="020B0604020104020204" pitchFamily="34" charset="0"/>
                <a:ea typeface="Petrona Bold" pitchFamily="34" charset="-122"/>
                <a:cs typeface="Petrona Bold" pitchFamily="34" charset="-120"/>
              </a:rPr>
              <a:t>Thêm khách hàng</a:t>
            </a:r>
            <a:endParaRPr lang="en-US" sz="2150" dirty="0"/>
          </a:p>
        </p:txBody>
      </p:sp>
      <p:sp>
        <p:nvSpPr>
          <p:cNvPr id="13" name="Text 11"/>
          <p:cNvSpPr/>
          <p:nvPr/>
        </p:nvSpPr>
        <p:spPr>
          <a:xfrm>
            <a:off x="5327690" y="5630823"/>
            <a:ext cx="5614749" cy="332899"/>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Nhập thông tin khách hàng, kiểm tra và lưu vào hệ thống.</a:t>
            </a:r>
            <a:endParaRPr lang="en-US" sz="1600" dirty="0"/>
          </a:p>
        </p:txBody>
      </p:sp>
      <p:sp>
        <p:nvSpPr>
          <p:cNvPr id="14" name="Shape 12"/>
          <p:cNvSpPr/>
          <p:nvPr/>
        </p:nvSpPr>
        <p:spPr>
          <a:xfrm>
            <a:off x="5223629" y="6162318"/>
            <a:ext cx="8574286" cy="11430"/>
          </a:xfrm>
          <a:prstGeom prst="roundRect">
            <a:avLst>
              <a:gd name="adj" fmla="val 764798"/>
            </a:avLst>
          </a:prstGeom>
          <a:solidFill>
            <a:srgbClr val="B2D4E5"/>
          </a:solidFill>
          <a:ln/>
        </p:spPr>
        <p:txBody>
          <a:bodyPr/>
          <a:lstStyle/>
          <a:p>
            <a:endParaRPr lang="en-US"/>
          </a:p>
        </p:txBody>
      </p:sp>
      <p:sp>
        <p:nvSpPr>
          <p:cNvPr id="15" name="Shape 13"/>
          <p:cNvSpPr/>
          <p:nvPr/>
        </p:nvSpPr>
        <p:spPr>
          <a:xfrm>
            <a:off x="728424" y="6275903"/>
            <a:ext cx="6586776" cy="1215271"/>
          </a:xfrm>
          <a:prstGeom prst="roundRect">
            <a:avLst>
              <a:gd name="adj" fmla="val 7193"/>
            </a:avLst>
          </a:prstGeom>
          <a:solidFill>
            <a:srgbClr val="CCEEFF"/>
          </a:solidFill>
          <a:ln w="7620">
            <a:solidFill>
              <a:srgbClr val="B2D4E5"/>
            </a:solidFill>
            <a:prstDash val="solid"/>
          </a:ln>
        </p:spPr>
        <p:txBody>
          <a:bodyPr/>
          <a:lstStyle/>
          <a:p>
            <a:endParaRPr lang="en-US"/>
          </a:p>
        </p:txBody>
      </p:sp>
      <p:sp>
        <p:nvSpPr>
          <p:cNvPr id="16" name="Text 14"/>
          <p:cNvSpPr/>
          <p:nvPr/>
        </p:nvSpPr>
        <p:spPr>
          <a:xfrm>
            <a:off x="3875484" y="6700599"/>
            <a:ext cx="292656" cy="365760"/>
          </a:xfrm>
          <a:prstGeom prst="rect">
            <a:avLst/>
          </a:prstGeom>
          <a:noFill/>
          <a:ln/>
        </p:spPr>
        <p:txBody>
          <a:bodyPr wrap="none" lIns="0" tIns="0" rIns="0" bIns="0" rtlCol="0" anchor="t"/>
          <a:lstStyle/>
          <a:p>
            <a:pPr marL="0" indent="0" algn="ctr">
              <a:lnSpc>
                <a:spcPts val="3650"/>
              </a:lnSpc>
              <a:buNone/>
            </a:pPr>
            <a:r>
              <a:rPr lang="en-US" sz="2300" b="1" dirty="0">
                <a:solidFill>
                  <a:srgbClr val="272525"/>
                </a:solidFill>
                <a:latin typeface="Abadi" panose="020B0604020104020204" pitchFamily="34" charset="0"/>
                <a:ea typeface="Petrona Bold" pitchFamily="34" charset="-122"/>
                <a:cs typeface="Petrona Bold" pitchFamily="34" charset="-120"/>
              </a:rPr>
              <a:t>3</a:t>
            </a:r>
            <a:endParaRPr lang="en-US" sz="2300" dirty="0"/>
          </a:p>
        </p:txBody>
      </p:sp>
      <p:sp>
        <p:nvSpPr>
          <p:cNvPr id="17" name="Text 15"/>
          <p:cNvSpPr/>
          <p:nvPr/>
        </p:nvSpPr>
        <p:spPr>
          <a:xfrm>
            <a:off x="7523321" y="6484025"/>
            <a:ext cx="3466743" cy="341352"/>
          </a:xfrm>
          <a:prstGeom prst="rect">
            <a:avLst/>
          </a:prstGeom>
          <a:noFill/>
          <a:ln/>
        </p:spPr>
        <p:txBody>
          <a:bodyPr wrap="none" lIns="0" tIns="0" rIns="0" bIns="0" rtlCol="0" anchor="t"/>
          <a:lstStyle/>
          <a:p>
            <a:pPr marL="0" indent="0" algn="l">
              <a:lnSpc>
                <a:spcPts val="2650"/>
              </a:lnSpc>
              <a:buNone/>
            </a:pPr>
            <a:r>
              <a:rPr lang="en-US" sz="2150" b="1" dirty="0">
                <a:solidFill>
                  <a:srgbClr val="272525"/>
                </a:solidFill>
                <a:latin typeface="Abadi" panose="020B0604020104020204" pitchFamily="34" charset="0"/>
                <a:ea typeface="Petrona Bold" pitchFamily="34" charset="-122"/>
                <a:cs typeface="Petrona Bold" pitchFamily="34" charset="-120"/>
              </a:rPr>
              <a:t>Cập nhật và xóa khách hàng</a:t>
            </a:r>
            <a:endParaRPr lang="en-US" sz="2150" dirty="0"/>
          </a:p>
        </p:txBody>
      </p:sp>
      <p:sp>
        <p:nvSpPr>
          <p:cNvPr id="18" name="Text 16"/>
          <p:cNvSpPr/>
          <p:nvPr/>
        </p:nvSpPr>
        <p:spPr>
          <a:xfrm>
            <a:off x="7523321" y="6950154"/>
            <a:ext cx="5619631" cy="332899"/>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Chỉ quản lý thực hiện, với xác nhận và thông báo kết quả.</a:t>
            </a:r>
            <a:endParaRPr lang="en-US" sz="1600" dirty="0"/>
          </a:p>
        </p:txBody>
      </p:sp>
    </p:spTree>
    <p:extLst>
      <p:ext uri="{BB962C8B-B14F-4D97-AF65-F5344CB8AC3E}">
        <p14:creationId xmlns:p14="http://schemas.microsoft.com/office/powerpoint/2010/main" val="138216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1458754"/>
            <a:ext cx="11600259"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Quản lý Danh mục Laptop và Nhà cung cấp</a:t>
            </a:r>
            <a:endParaRPr lang="en-US" sz="4650" dirty="0"/>
          </a:p>
        </p:txBody>
      </p:sp>
      <p:sp>
        <p:nvSpPr>
          <p:cNvPr id="3" name="Text 1"/>
          <p:cNvSpPr/>
          <p:nvPr/>
        </p:nvSpPr>
        <p:spPr>
          <a:xfrm>
            <a:off x="793790" y="265664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Quản lý có quyền xem, thêm, cập nhật và xóa hãng Laptop cũng như nhà cung cấp. Các thao tác đều bao gồm kiểm tra tham số hợp lệ và thông báo kết quả thành công hoặc lỗi.</a:t>
            </a:r>
            <a:endParaRPr lang="en-US" sz="1750" dirty="0"/>
          </a:p>
        </p:txBody>
      </p:sp>
      <p:sp>
        <p:nvSpPr>
          <p:cNvPr id="4" name="Text 2"/>
          <p:cNvSpPr/>
          <p:nvPr/>
        </p:nvSpPr>
        <p:spPr>
          <a:xfrm>
            <a:off x="793790" y="363759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Chức năng quản lý nhà cung cấp bao gồm nhập thông tin chi tiết như tên, số điện thoại, email và địa chỉ, đảm bảo dữ liệu đầy đủ và chính xác.</a:t>
            </a:r>
            <a:endParaRPr lang="en-US" sz="1750" dirty="0"/>
          </a:p>
        </p:txBody>
      </p:sp>
      <p:sp>
        <p:nvSpPr>
          <p:cNvPr id="5" name="Text 3"/>
          <p:cNvSpPr/>
          <p:nvPr/>
        </p:nvSpPr>
        <p:spPr>
          <a:xfrm>
            <a:off x="793790" y="484536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Quản lý Hãng Laptop</a:t>
            </a:r>
            <a:endParaRPr lang="en-US" sz="2300" dirty="0"/>
          </a:p>
        </p:txBody>
      </p:sp>
      <p:sp>
        <p:nvSpPr>
          <p:cNvPr id="6" name="Text 4"/>
          <p:cNvSpPr/>
          <p:nvPr/>
        </p:nvSpPr>
        <p:spPr>
          <a:xfrm>
            <a:off x="793790" y="54442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Thêm, sửa, xóa hãng Laptop</a:t>
            </a:r>
            <a:endParaRPr lang="en-US" sz="1750" dirty="0"/>
          </a:p>
        </p:txBody>
      </p:sp>
      <p:sp>
        <p:nvSpPr>
          <p:cNvPr id="7" name="Text 5"/>
          <p:cNvSpPr/>
          <p:nvPr/>
        </p:nvSpPr>
        <p:spPr>
          <a:xfrm>
            <a:off x="793790" y="58864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Kiểm tra dữ liệu hợp lệ</a:t>
            </a:r>
            <a:endParaRPr lang="en-US" sz="1750" dirty="0"/>
          </a:p>
        </p:txBody>
      </p:sp>
      <p:sp>
        <p:nvSpPr>
          <p:cNvPr id="8" name="Text 6"/>
          <p:cNvSpPr/>
          <p:nvPr/>
        </p:nvSpPr>
        <p:spPr>
          <a:xfrm>
            <a:off x="793790" y="63286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Thông báo kết quả thao tác</a:t>
            </a:r>
            <a:endParaRPr lang="en-US" sz="1750" dirty="0"/>
          </a:p>
        </p:txBody>
      </p:sp>
      <p:sp>
        <p:nvSpPr>
          <p:cNvPr id="9" name="Text 7"/>
          <p:cNvSpPr/>
          <p:nvPr/>
        </p:nvSpPr>
        <p:spPr>
          <a:xfrm>
            <a:off x="7599521" y="484536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Quản lý Nhà cung cấp</a:t>
            </a:r>
            <a:endParaRPr lang="en-US" sz="2300" dirty="0"/>
          </a:p>
        </p:txBody>
      </p:sp>
      <p:sp>
        <p:nvSpPr>
          <p:cNvPr id="10" name="Text 8"/>
          <p:cNvSpPr/>
          <p:nvPr/>
        </p:nvSpPr>
        <p:spPr>
          <a:xfrm>
            <a:off x="7599521" y="54442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Thêm, cập nhật, xóa nhà cung cấp</a:t>
            </a:r>
            <a:endParaRPr lang="en-US" sz="1750" dirty="0"/>
          </a:p>
        </p:txBody>
      </p:sp>
      <p:sp>
        <p:nvSpPr>
          <p:cNvPr id="11" name="Text 9"/>
          <p:cNvSpPr/>
          <p:nvPr/>
        </p:nvSpPr>
        <p:spPr>
          <a:xfrm>
            <a:off x="7599521" y="58864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Thông tin chi tiết đầy đủ</a:t>
            </a:r>
            <a:endParaRPr lang="en-US" sz="1750" dirty="0"/>
          </a:p>
        </p:txBody>
      </p:sp>
      <p:sp>
        <p:nvSpPr>
          <p:cNvPr id="12" name="Text 10"/>
          <p:cNvSpPr/>
          <p:nvPr/>
        </p:nvSpPr>
        <p:spPr>
          <a:xfrm>
            <a:off x="7599521" y="63286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Kiểm tra và xác nhận dữ liệu</a:t>
            </a:r>
            <a:endParaRPr lang="en-US" sz="1750" dirty="0"/>
          </a:p>
        </p:txBody>
      </p:sp>
    </p:spTree>
    <p:extLst>
      <p:ext uri="{BB962C8B-B14F-4D97-AF65-F5344CB8AC3E}">
        <p14:creationId xmlns:p14="http://schemas.microsoft.com/office/powerpoint/2010/main" val="4125998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769620" y="781288"/>
            <a:ext cx="7604760" cy="1443038"/>
          </a:xfrm>
          <a:prstGeom prst="rect">
            <a:avLst/>
          </a:prstGeom>
          <a:noFill/>
          <a:ln/>
        </p:spPr>
        <p:txBody>
          <a:bodyPr wrap="square" lIns="0" tIns="0" rIns="0" bIns="0" rtlCol="0" anchor="t"/>
          <a:lstStyle/>
          <a:p>
            <a:pPr marL="0" indent="0" algn="l">
              <a:lnSpc>
                <a:spcPts val="5650"/>
              </a:lnSpc>
              <a:buNone/>
            </a:pPr>
            <a:r>
              <a:rPr lang="en-US" sz="4500" b="1" dirty="0">
                <a:solidFill>
                  <a:srgbClr val="000000"/>
                </a:solidFill>
                <a:latin typeface="Abadi" panose="020B0604020104020204" pitchFamily="34" charset="0"/>
                <a:ea typeface="Petrona Bold" pitchFamily="34" charset="-122"/>
                <a:cs typeface="Petrona Bold" pitchFamily="34" charset="-120"/>
              </a:rPr>
              <a:t>Quản lý Loại Laptop và Laptop</a:t>
            </a:r>
            <a:endParaRPr lang="en-US" sz="4500" dirty="0"/>
          </a:p>
        </p:txBody>
      </p:sp>
      <p:sp>
        <p:nvSpPr>
          <p:cNvPr id="4" name="Text 1"/>
          <p:cNvSpPr/>
          <p:nvPr/>
        </p:nvSpPr>
        <p:spPr>
          <a:xfrm>
            <a:off x="769620" y="2554129"/>
            <a:ext cx="7604760" cy="70365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Quản lý loại Laptop và Laptop bao gồm các chức năng thêm, cập nhật và xóa với quy trình kiểm tra tham số hợp lệ và thông báo kết quả thao tác.</a:t>
            </a:r>
            <a:endParaRPr lang="en-US" sz="1700" dirty="0"/>
          </a:p>
        </p:txBody>
      </p:sp>
      <p:sp>
        <p:nvSpPr>
          <p:cNvPr id="5" name="Text 2"/>
          <p:cNvSpPr/>
          <p:nvPr/>
        </p:nvSpPr>
        <p:spPr>
          <a:xfrm>
            <a:off x="769620" y="3505081"/>
            <a:ext cx="7604760" cy="70365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Hệ thống tự động cập nhật số lượng và trạng thái của các loại Laptop trong cơ sở dữ liệu, giúp quản lý kho hiệu quả và chính xác.</a:t>
            </a:r>
            <a:endParaRPr lang="en-US" sz="1700" dirty="0"/>
          </a:p>
        </p:txBody>
      </p:sp>
      <p:sp>
        <p:nvSpPr>
          <p:cNvPr id="6" name="Shape 3"/>
          <p:cNvSpPr/>
          <p:nvPr/>
        </p:nvSpPr>
        <p:spPr>
          <a:xfrm>
            <a:off x="769620" y="4456033"/>
            <a:ext cx="494705" cy="494705"/>
          </a:xfrm>
          <a:prstGeom prst="roundRect">
            <a:avLst>
              <a:gd name="adj" fmla="val 18670"/>
            </a:avLst>
          </a:prstGeom>
          <a:solidFill>
            <a:srgbClr val="CCEEFF"/>
          </a:solidFill>
          <a:ln w="7620">
            <a:solidFill>
              <a:srgbClr val="B2D4E5"/>
            </a:solidFill>
            <a:prstDash val="solid"/>
          </a:ln>
        </p:spPr>
        <p:txBody>
          <a:bodyPr/>
          <a:lstStyle/>
          <a:p>
            <a:endParaRPr lang="en-US"/>
          </a:p>
        </p:txBody>
      </p:sp>
      <p:sp>
        <p:nvSpPr>
          <p:cNvPr id="7" name="Text 4"/>
          <p:cNvSpPr/>
          <p:nvPr/>
        </p:nvSpPr>
        <p:spPr>
          <a:xfrm>
            <a:off x="843796" y="4486870"/>
            <a:ext cx="346234" cy="432911"/>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Abadi" panose="020B0604020104020204" pitchFamily="34" charset="0"/>
                <a:ea typeface="Petrona Bold" pitchFamily="34" charset="-122"/>
                <a:cs typeface="Petrona Bold" pitchFamily="34" charset="-120"/>
              </a:rPr>
              <a:t>1</a:t>
            </a:r>
            <a:endParaRPr lang="en-US" sz="2700" dirty="0"/>
          </a:p>
        </p:txBody>
      </p:sp>
      <p:sp>
        <p:nvSpPr>
          <p:cNvPr id="8" name="Text 5"/>
          <p:cNvSpPr/>
          <p:nvPr/>
        </p:nvSpPr>
        <p:spPr>
          <a:xfrm>
            <a:off x="1484114" y="4531519"/>
            <a:ext cx="2950488" cy="721519"/>
          </a:xfrm>
          <a:prstGeom prst="rect">
            <a:avLst/>
          </a:prstGeom>
          <a:noFill/>
          <a:ln/>
        </p:spPr>
        <p:txBody>
          <a:bodyPr wrap="square" lIns="0" tIns="0" rIns="0" bIns="0" rtlCol="0" anchor="t"/>
          <a:lstStyle/>
          <a:p>
            <a:pPr marL="0" indent="0" algn="l">
              <a:lnSpc>
                <a:spcPts val="2800"/>
              </a:lnSpc>
              <a:buNone/>
            </a:pPr>
            <a:r>
              <a:rPr lang="en-US" sz="2250" b="1" dirty="0">
                <a:solidFill>
                  <a:srgbClr val="272525"/>
                </a:solidFill>
                <a:latin typeface="Abadi" panose="020B0604020104020204" pitchFamily="34" charset="0"/>
                <a:ea typeface="Petrona Bold" pitchFamily="34" charset="-122"/>
                <a:cs typeface="Petrona Bold" pitchFamily="34" charset="-120"/>
              </a:rPr>
              <a:t>Thêm loại Laptop và Laptop</a:t>
            </a:r>
            <a:endParaRPr lang="en-US" sz="2250" dirty="0"/>
          </a:p>
        </p:txBody>
      </p:sp>
      <p:sp>
        <p:nvSpPr>
          <p:cNvPr id="9" name="Text 6"/>
          <p:cNvSpPr/>
          <p:nvPr/>
        </p:nvSpPr>
        <p:spPr>
          <a:xfrm>
            <a:off x="1484114" y="5384959"/>
            <a:ext cx="2950488" cy="70365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Nhập thông tin chi tiết, kiểm tra và lưu dữ liệu.</a:t>
            </a:r>
            <a:endParaRPr lang="en-US" sz="1700" dirty="0"/>
          </a:p>
        </p:txBody>
      </p:sp>
      <p:sp>
        <p:nvSpPr>
          <p:cNvPr id="10" name="Shape 7"/>
          <p:cNvSpPr/>
          <p:nvPr/>
        </p:nvSpPr>
        <p:spPr>
          <a:xfrm>
            <a:off x="4709398" y="4456033"/>
            <a:ext cx="494705" cy="494705"/>
          </a:xfrm>
          <a:prstGeom prst="roundRect">
            <a:avLst>
              <a:gd name="adj" fmla="val 18670"/>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4783574" y="4486870"/>
            <a:ext cx="346234" cy="432911"/>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Abadi" panose="020B0604020104020204" pitchFamily="34" charset="0"/>
                <a:ea typeface="Petrona Bold" pitchFamily="34" charset="-122"/>
                <a:cs typeface="Petrona Bold" pitchFamily="34" charset="-120"/>
              </a:rPr>
              <a:t>2</a:t>
            </a:r>
            <a:endParaRPr lang="en-US" sz="2700" dirty="0"/>
          </a:p>
        </p:txBody>
      </p:sp>
      <p:sp>
        <p:nvSpPr>
          <p:cNvPr id="12" name="Text 9"/>
          <p:cNvSpPr/>
          <p:nvPr/>
        </p:nvSpPr>
        <p:spPr>
          <a:xfrm>
            <a:off x="5423892" y="4531519"/>
            <a:ext cx="2886194" cy="360759"/>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Abadi" panose="020B0604020104020204" pitchFamily="34" charset="0"/>
                <a:ea typeface="Petrona Bold" pitchFamily="34" charset="-122"/>
                <a:cs typeface="Petrona Bold" pitchFamily="34" charset="-120"/>
              </a:rPr>
              <a:t>Cập nhật thông tin</a:t>
            </a:r>
            <a:endParaRPr lang="en-US" sz="2250" dirty="0"/>
          </a:p>
        </p:txBody>
      </p:sp>
      <p:sp>
        <p:nvSpPr>
          <p:cNvPr id="13" name="Text 10"/>
          <p:cNvSpPr/>
          <p:nvPr/>
        </p:nvSpPr>
        <p:spPr>
          <a:xfrm>
            <a:off x="5423892" y="5024199"/>
            <a:ext cx="2950488" cy="70365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Chỉnh sửa số lượng, giá bán, và các thuộc tính khác.</a:t>
            </a:r>
            <a:endParaRPr lang="en-US" sz="1700" dirty="0"/>
          </a:p>
        </p:txBody>
      </p:sp>
      <p:sp>
        <p:nvSpPr>
          <p:cNvPr id="14" name="Shape 11"/>
          <p:cNvSpPr/>
          <p:nvPr/>
        </p:nvSpPr>
        <p:spPr>
          <a:xfrm>
            <a:off x="769620" y="6528316"/>
            <a:ext cx="494705" cy="494705"/>
          </a:xfrm>
          <a:prstGeom prst="roundRect">
            <a:avLst>
              <a:gd name="adj" fmla="val 18670"/>
            </a:avLst>
          </a:prstGeom>
          <a:solidFill>
            <a:srgbClr val="CCEEFF"/>
          </a:solidFill>
          <a:ln w="7620">
            <a:solidFill>
              <a:srgbClr val="B2D4E5"/>
            </a:solidFill>
            <a:prstDash val="solid"/>
          </a:ln>
        </p:spPr>
        <p:txBody>
          <a:bodyPr/>
          <a:lstStyle/>
          <a:p>
            <a:endParaRPr lang="en-US"/>
          </a:p>
        </p:txBody>
      </p:sp>
      <p:sp>
        <p:nvSpPr>
          <p:cNvPr id="15" name="Text 12"/>
          <p:cNvSpPr/>
          <p:nvPr/>
        </p:nvSpPr>
        <p:spPr>
          <a:xfrm>
            <a:off x="843796" y="6559153"/>
            <a:ext cx="346234" cy="432911"/>
          </a:xfrm>
          <a:prstGeom prst="rect">
            <a:avLst/>
          </a:prstGeom>
          <a:noFill/>
          <a:ln/>
        </p:spPr>
        <p:txBody>
          <a:bodyPr wrap="none" lIns="0" tIns="0" rIns="0" bIns="0" rtlCol="0" anchor="t"/>
          <a:lstStyle/>
          <a:p>
            <a:pPr marL="0" indent="0" algn="ctr">
              <a:lnSpc>
                <a:spcPts val="2700"/>
              </a:lnSpc>
              <a:buNone/>
            </a:pPr>
            <a:r>
              <a:rPr lang="en-US" sz="2700" b="1" dirty="0">
                <a:solidFill>
                  <a:srgbClr val="272525"/>
                </a:solidFill>
                <a:latin typeface="Abadi" panose="020B0604020104020204" pitchFamily="34" charset="0"/>
                <a:ea typeface="Petrona Bold" pitchFamily="34" charset="-122"/>
                <a:cs typeface="Petrona Bold" pitchFamily="34" charset="-120"/>
              </a:rPr>
              <a:t>3</a:t>
            </a:r>
            <a:endParaRPr lang="en-US" sz="2700" dirty="0"/>
          </a:p>
        </p:txBody>
      </p:sp>
      <p:sp>
        <p:nvSpPr>
          <p:cNvPr id="16" name="Text 13"/>
          <p:cNvSpPr/>
          <p:nvPr/>
        </p:nvSpPr>
        <p:spPr>
          <a:xfrm>
            <a:off x="1484114" y="6603802"/>
            <a:ext cx="3392448" cy="360759"/>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Abadi" panose="020B0604020104020204" pitchFamily="34" charset="0"/>
                <a:ea typeface="Petrona Bold" pitchFamily="34" charset="-122"/>
                <a:cs typeface="Petrona Bold" pitchFamily="34" charset="-120"/>
              </a:rPr>
              <a:t>Xóa loại Laptop và Laptop</a:t>
            </a:r>
            <a:endParaRPr lang="en-US" sz="2250" dirty="0"/>
          </a:p>
        </p:txBody>
      </p:sp>
      <p:sp>
        <p:nvSpPr>
          <p:cNvPr id="17" name="Text 14"/>
          <p:cNvSpPr/>
          <p:nvPr/>
        </p:nvSpPr>
        <p:spPr>
          <a:xfrm>
            <a:off x="1484114" y="7096482"/>
            <a:ext cx="6890266" cy="3518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Cập nhật trạng thái để ẩn khỏi hệ thống.</a:t>
            </a:r>
            <a:endParaRPr lang="en-US" sz="1700" dirty="0"/>
          </a:p>
        </p:txBody>
      </p:sp>
    </p:spTree>
    <p:extLst>
      <p:ext uri="{BB962C8B-B14F-4D97-AF65-F5344CB8AC3E}">
        <p14:creationId xmlns:p14="http://schemas.microsoft.com/office/powerpoint/2010/main" val="689677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9473" y="784860"/>
            <a:ext cx="7597854" cy="1449467"/>
          </a:xfrm>
          <a:prstGeom prst="rect">
            <a:avLst/>
          </a:prstGeom>
          <a:noFill/>
          <a:ln/>
        </p:spPr>
        <p:txBody>
          <a:bodyPr wrap="square" lIns="0" tIns="0" rIns="0" bIns="0" rtlCol="0" anchor="t"/>
          <a:lstStyle/>
          <a:p>
            <a:pPr marL="0" indent="0" algn="l">
              <a:lnSpc>
                <a:spcPts val="5700"/>
              </a:lnSpc>
              <a:buNone/>
            </a:pPr>
            <a:r>
              <a:rPr lang="en-US" sz="4550" b="1" dirty="0">
                <a:solidFill>
                  <a:srgbClr val="000000"/>
                </a:solidFill>
                <a:latin typeface="Abadi" panose="020B0604020104020204" pitchFamily="34" charset="0"/>
                <a:ea typeface="Petrona Bold" pitchFamily="34" charset="-122"/>
                <a:cs typeface="Petrona Bold" pitchFamily="34" charset="-120"/>
              </a:rPr>
              <a:t>Quản lý Nhập kho và In hóa đơn</a:t>
            </a:r>
            <a:endParaRPr lang="en-US" sz="4550" dirty="0"/>
          </a:p>
        </p:txBody>
      </p:sp>
      <p:sp>
        <p:nvSpPr>
          <p:cNvPr id="4" name="Text 1"/>
          <p:cNvSpPr/>
          <p:nvPr/>
        </p:nvSpPr>
        <p:spPr>
          <a:xfrm>
            <a:off x="6259473" y="2565559"/>
            <a:ext cx="7597854" cy="706755"/>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Quản lý tạo phiếu nhập kho, thêm chi tiết từng loại Laptop vào phiếu, cập nhật số lượng và thành tiền tự động trong hệ thống.</a:t>
            </a:r>
            <a:endParaRPr lang="en-US" sz="1700" dirty="0"/>
          </a:p>
        </p:txBody>
      </p:sp>
      <p:sp>
        <p:nvSpPr>
          <p:cNvPr id="5" name="Text 2"/>
          <p:cNvSpPr/>
          <p:nvPr/>
        </p:nvSpPr>
        <p:spPr>
          <a:xfrm>
            <a:off x="6259473" y="3520797"/>
            <a:ext cx="7597854" cy="706755"/>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Nhân viên có quyền lập hóa đơn mới, hủy hóa đơn, thêm và xóa chi tiết hóa đơn, với hệ thống tự động giảm số lượng Laptop trong kho khi bán.</a:t>
            </a:r>
            <a:endParaRPr lang="en-US" sz="1700" dirty="0"/>
          </a:p>
        </p:txBody>
      </p:sp>
      <p:pic>
        <p:nvPicPr>
          <p:cNvPr id="6" name="Image 1" descr="preencoded.png"/>
          <p:cNvPicPr>
            <a:picLocks noChangeAspect="1"/>
          </p:cNvPicPr>
          <p:nvPr/>
        </p:nvPicPr>
        <p:blipFill>
          <a:blip r:embed="rId4"/>
          <a:stretch>
            <a:fillRect/>
          </a:stretch>
        </p:blipFill>
        <p:spPr>
          <a:xfrm>
            <a:off x="6259473" y="4476036"/>
            <a:ext cx="1104424" cy="1325285"/>
          </a:xfrm>
          <a:prstGeom prst="rect">
            <a:avLst/>
          </a:prstGeom>
        </p:spPr>
      </p:pic>
      <p:sp>
        <p:nvSpPr>
          <p:cNvPr id="7" name="Text 3"/>
          <p:cNvSpPr/>
          <p:nvPr/>
        </p:nvSpPr>
        <p:spPr>
          <a:xfrm>
            <a:off x="7695128" y="4696897"/>
            <a:ext cx="2899172" cy="362307"/>
          </a:xfrm>
          <a:prstGeom prst="rect">
            <a:avLst/>
          </a:prstGeom>
          <a:noFill/>
          <a:ln/>
        </p:spPr>
        <p:txBody>
          <a:bodyPr wrap="none" lIns="0" tIns="0" rIns="0" bIns="0" rtlCol="0" anchor="t"/>
          <a:lstStyle/>
          <a:p>
            <a:pPr marL="0" indent="0" algn="l">
              <a:lnSpc>
                <a:spcPts val="2850"/>
              </a:lnSpc>
              <a:buNone/>
            </a:pPr>
            <a:r>
              <a:rPr lang="en-US" sz="2250" b="1" dirty="0">
                <a:solidFill>
                  <a:srgbClr val="272525"/>
                </a:solidFill>
                <a:latin typeface="Abadi" panose="020B0604020104020204" pitchFamily="34" charset="0"/>
                <a:ea typeface="Petrona Bold" pitchFamily="34" charset="-122"/>
                <a:cs typeface="Petrona Bold" pitchFamily="34" charset="-120"/>
              </a:rPr>
              <a:t>Nhập kho</a:t>
            </a:r>
            <a:endParaRPr lang="en-US" sz="2250" dirty="0"/>
          </a:p>
        </p:txBody>
      </p:sp>
      <p:sp>
        <p:nvSpPr>
          <p:cNvPr id="8" name="Text 4"/>
          <p:cNvSpPr/>
          <p:nvPr/>
        </p:nvSpPr>
        <p:spPr>
          <a:xfrm>
            <a:off x="7695128" y="5191720"/>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Tạo phiếu, nhập chi tiết, cập nhật số lượng và thành tiền.</a:t>
            </a:r>
            <a:endParaRPr lang="en-US" sz="1700" dirty="0"/>
          </a:p>
        </p:txBody>
      </p:sp>
      <p:pic>
        <p:nvPicPr>
          <p:cNvPr id="9" name="Image 2" descr="preencoded.png"/>
          <p:cNvPicPr>
            <a:picLocks noChangeAspect="1"/>
          </p:cNvPicPr>
          <p:nvPr/>
        </p:nvPicPr>
        <p:blipFill>
          <a:blip r:embed="rId5"/>
          <a:stretch>
            <a:fillRect/>
          </a:stretch>
        </p:blipFill>
        <p:spPr>
          <a:xfrm>
            <a:off x="6259473" y="5801320"/>
            <a:ext cx="1104424" cy="1643301"/>
          </a:xfrm>
          <a:prstGeom prst="rect">
            <a:avLst/>
          </a:prstGeom>
        </p:spPr>
      </p:pic>
      <p:sp>
        <p:nvSpPr>
          <p:cNvPr id="10" name="Text 5"/>
          <p:cNvSpPr/>
          <p:nvPr/>
        </p:nvSpPr>
        <p:spPr>
          <a:xfrm>
            <a:off x="7695128" y="6022181"/>
            <a:ext cx="2899172" cy="362307"/>
          </a:xfrm>
          <a:prstGeom prst="rect">
            <a:avLst/>
          </a:prstGeom>
          <a:noFill/>
          <a:ln/>
        </p:spPr>
        <p:txBody>
          <a:bodyPr wrap="none" lIns="0" tIns="0" rIns="0" bIns="0" rtlCol="0" anchor="t"/>
          <a:lstStyle/>
          <a:p>
            <a:pPr marL="0" indent="0" algn="l">
              <a:lnSpc>
                <a:spcPts val="2850"/>
              </a:lnSpc>
              <a:buNone/>
            </a:pPr>
            <a:r>
              <a:rPr lang="en-US" sz="2250" b="1" dirty="0">
                <a:solidFill>
                  <a:srgbClr val="272525"/>
                </a:solidFill>
                <a:latin typeface="Abadi" panose="020B0604020104020204" pitchFamily="34" charset="0"/>
                <a:ea typeface="Petrona Bold" pitchFamily="34" charset="-122"/>
                <a:cs typeface="Petrona Bold" pitchFamily="34" charset="-120"/>
              </a:rPr>
              <a:t>In hóa đơn</a:t>
            </a:r>
            <a:endParaRPr lang="en-US" sz="2250" dirty="0"/>
          </a:p>
        </p:txBody>
      </p:sp>
      <p:sp>
        <p:nvSpPr>
          <p:cNvPr id="11" name="Text 6"/>
          <p:cNvSpPr/>
          <p:nvPr/>
        </p:nvSpPr>
        <p:spPr>
          <a:xfrm>
            <a:off x="7695128" y="65170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Lập phiếu, thêm sản phẩm, thanh toán và thông báo thành công.</a:t>
            </a:r>
            <a:endParaRPr lang="en-US" sz="1700" dirty="0"/>
          </a:p>
        </p:txBody>
      </p:sp>
    </p:spTree>
    <p:extLst>
      <p:ext uri="{BB962C8B-B14F-4D97-AF65-F5344CB8AC3E}">
        <p14:creationId xmlns:p14="http://schemas.microsoft.com/office/powerpoint/2010/main" val="3593536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8633" y="902137"/>
            <a:ext cx="7699534" cy="1354217"/>
          </a:xfrm>
          <a:prstGeom prst="rect">
            <a:avLst/>
          </a:prstGeom>
          <a:noFill/>
          <a:ln/>
        </p:spPr>
        <p:txBody>
          <a:bodyPr wrap="square" lIns="0" tIns="0" rIns="0" bIns="0" rtlCol="0" anchor="t"/>
          <a:lstStyle/>
          <a:p>
            <a:pPr marL="0" indent="0" algn="l">
              <a:lnSpc>
                <a:spcPts val="5300"/>
              </a:lnSpc>
              <a:buNone/>
            </a:pPr>
            <a:r>
              <a:rPr lang="en-US" sz="4250" b="1" dirty="0">
                <a:solidFill>
                  <a:srgbClr val="000000"/>
                </a:solidFill>
                <a:latin typeface="Abadi" panose="020B0604020104020204" pitchFamily="34" charset="0"/>
                <a:ea typeface="Petrona Bold" pitchFamily="34" charset="-122"/>
                <a:cs typeface="Petrona Bold" pitchFamily="34" charset="-120"/>
              </a:rPr>
              <a:t>Thống kê và Báo cáo Doanh thu</a:t>
            </a:r>
            <a:endParaRPr lang="en-US" sz="4250" b="1" dirty="0"/>
          </a:p>
        </p:txBody>
      </p:sp>
      <p:sp>
        <p:nvSpPr>
          <p:cNvPr id="4" name="Text 1"/>
          <p:cNvSpPr/>
          <p:nvPr/>
        </p:nvSpPr>
        <p:spPr>
          <a:xfrm>
            <a:off x="6208633" y="2565916"/>
            <a:ext cx="7699534" cy="660083"/>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Quản lý có thể thống kê tổng doanh thu, tồn kho và lợi nhuận của cửa hàng. Hệ thống hỗ trợ lựa chọn loại thống kê và hiển thị kết quả chi tiết.</a:t>
            </a:r>
            <a:endParaRPr lang="en-US" sz="1600" dirty="0"/>
          </a:p>
        </p:txBody>
      </p:sp>
      <p:sp>
        <p:nvSpPr>
          <p:cNvPr id="5" name="Text 2"/>
          <p:cNvSpPr/>
          <p:nvPr/>
        </p:nvSpPr>
        <p:spPr>
          <a:xfrm>
            <a:off x="6208633" y="3458170"/>
            <a:ext cx="7699534" cy="660083"/>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Báo cáo thống kê giúp đánh giá hiệu quả kinh doanh và xác định các nhà cung cấp, danh mục, sản phẩm được khách hàng ưa chuộng nhất.</a:t>
            </a:r>
            <a:endParaRPr lang="en-US" sz="1600" dirty="0"/>
          </a:p>
        </p:txBody>
      </p:sp>
      <p:sp>
        <p:nvSpPr>
          <p:cNvPr id="6" name="Shape 3"/>
          <p:cNvSpPr/>
          <p:nvPr/>
        </p:nvSpPr>
        <p:spPr>
          <a:xfrm>
            <a:off x="6208633" y="4350425"/>
            <a:ext cx="3746659" cy="1550313"/>
          </a:xfrm>
          <a:prstGeom prst="roundRect">
            <a:avLst>
              <a:gd name="adj" fmla="val 5591"/>
            </a:avLst>
          </a:prstGeom>
          <a:solidFill>
            <a:srgbClr val="CCEEFF"/>
          </a:solidFill>
          <a:ln w="7620">
            <a:solidFill>
              <a:srgbClr val="B2D4E5"/>
            </a:solidFill>
            <a:prstDash val="solid"/>
          </a:ln>
        </p:spPr>
        <p:txBody>
          <a:bodyPr/>
          <a:lstStyle/>
          <a:p>
            <a:endParaRPr lang="en-US"/>
          </a:p>
        </p:txBody>
      </p:sp>
      <p:sp>
        <p:nvSpPr>
          <p:cNvPr id="7" name="Text 4"/>
          <p:cNvSpPr/>
          <p:nvPr/>
        </p:nvSpPr>
        <p:spPr>
          <a:xfrm>
            <a:off x="6422588" y="4564380"/>
            <a:ext cx="3099316" cy="338495"/>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Abadi" panose="020B0604020104020204" pitchFamily="34" charset="0"/>
                <a:ea typeface="Petrona Bold" pitchFamily="34" charset="-122"/>
                <a:cs typeface="Petrona Bold" pitchFamily="34" charset="-120"/>
              </a:rPr>
              <a:t>Thống kê tổng doanh thu</a:t>
            </a:r>
            <a:endParaRPr lang="en-US" sz="2100" dirty="0"/>
          </a:p>
        </p:txBody>
      </p:sp>
      <p:sp>
        <p:nvSpPr>
          <p:cNvPr id="8" name="Text 5"/>
          <p:cNvSpPr/>
          <p:nvPr/>
        </p:nvSpPr>
        <p:spPr>
          <a:xfrm>
            <a:off x="6422588" y="5026700"/>
            <a:ext cx="3318748" cy="660083"/>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Đánh giá doanh thu theo thời gian.</a:t>
            </a:r>
            <a:endParaRPr lang="en-US" sz="1600" dirty="0"/>
          </a:p>
        </p:txBody>
      </p:sp>
      <p:sp>
        <p:nvSpPr>
          <p:cNvPr id="9" name="Shape 6"/>
          <p:cNvSpPr/>
          <p:nvPr/>
        </p:nvSpPr>
        <p:spPr>
          <a:xfrm>
            <a:off x="10161627" y="4350425"/>
            <a:ext cx="3746659" cy="1550313"/>
          </a:xfrm>
          <a:prstGeom prst="roundRect">
            <a:avLst>
              <a:gd name="adj" fmla="val 5591"/>
            </a:avLst>
          </a:prstGeom>
          <a:solidFill>
            <a:srgbClr val="CCEEFF"/>
          </a:solidFill>
          <a:ln w="7620">
            <a:solidFill>
              <a:srgbClr val="B2D4E5"/>
            </a:solidFill>
            <a:prstDash val="solid"/>
          </a:ln>
        </p:spPr>
        <p:txBody>
          <a:bodyPr/>
          <a:lstStyle/>
          <a:p>
            <a:endParaRPr lang="en-US"/>
          </a:p>
        </p:txBody>
      </p:sp>
      <p:sp>
        <p:nvSpPr>
          <p:cNvPr id="10" name="Text 7"/>
          <p:cNvSpPr/>
          <p:nvPr/>
        </p:nvSpPr>
        <p:spPr>
          <a:xfrm>
            <a:off x="10375583" y="4564380"/>
            <a:ext cx="2708672" cy="338495"/>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Abadi" panose="020B0604020104020204" pitchFamily="34" charset="0"/>
                <a:ea typeface="Petrona Bold" pitchFamily="34" charset="-122"/>
                <a:cs typeface="Petrona Bold" pitchFamily="34" charset="-120"/>
              </a:rPr>
              <a:t>Thống kê tồn kho</a:t>
            </a:r>
            <a:endParaRPr lang="en-US" sz="2100" dirty="0"/>
          </a:p>
        </p:txBody>
      </p:sp>
      <p:sp>
        <p:nvSpPr>
          <p:cNvPr id="11" name="Text 8"/>
          <p:cNvSpPr/>
          <p:nvPr/>
        </p:nvSpPr>
        <p:spPr>
          <a:xfrm>
            <a:off x="10375583" y="5026700"/>
            <a:ext cx="3318748" cy="660083"/>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Kiểm soát số lượng hàng hóa hiện có.</a:t>
            </a:r>
            <a:endParaRPr lang="en-US" sz="1600" dirty="0"/>
          </a:p>
        </p:txBody>
      </p:sp>
      <p:sp>
        <p:nvSpPr>
          <p:cNvPr id="12" name="Shape 9"/>
          <p:cNvSpPr/>
          <p:nvPr/>
        </p:nvSpPr>
        <p:spPr>
          <a:xfrm>
            <a:off x="6208633" y="6107073"/>
            <a:ext cx="7699534" cy="1220272"/>
          </a:xfrm>
          <a:prstGeom prst="roundRect">
            <a:avLst>
              <a:gd name="adj" fmla="val 7103"/>
            </a:avLst>
          </a:prstGeom>
          <a:solidFill>
            <a:srgbClr val="CCEEFF"/>
          </a:solidFill>
          <a:ln w="7620">
            <a:solidFill>
              <a:srgbClr val="B2D4E5"/>
            </a:solidFill>
            <a:prstDash val="solid"/>
          </a:ln>
        </p:spPr>
        <p:txBody>
          <a:bodyPr/>
          <a:lstStyle/>
          <a:p>
            <a:endParaRPr lang="en-US"/>
          </a:p>
        </p:txBody>
      </p:sp>
      <p:sp>
        <p:nvSpPr>
          <p:cNvPr id="13" name="Text 10"/>
          <p:cNvSpPr/>
          <p:nvPr/>
        </p:nvSpPr>
        <p:spPr>
          <a:xfrm>
            <a:off x="6422588" y="6321028"/>
            <a:ext cx="2708672" cy="338495"/>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Abadi" panose="020B0604020104020204" pitchFamily="34" charset="0"/>
                <a:ea typeface="Petrona Bold" pitchFamily="34" charset="-122"/>
                <a:cs typeface="Petrona Bold" pitchFamily="34" charset="-120"/>
              </a:rPr>
              <a:t>Thống kê lợi nhuận</a:t>
            </a:r>
            <a:endParaRPr lang="en-US" sz="2100" dirty="0"/>
          </a:p>
        </p:txBody>
      </p:sp>
      <p:sp>
        <p:nvSpPr>
          <p:cNvPr id="14" name="Text 11"/>
          <p:cNvSpPr/>
          <p:nvPr/>
        </p:nvSpPr>
        <p:spPr>
          <a:xfrm>
            <a:off x="6422588" y="6783348"/>
            <a:ext cx="7271623" cy="330041"/>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Phân tích hiệu quả kinh doanh.</a:t>
            </a:r>
            <a:endParaRPr lang="en-US" sz="1600" dirty="0"/>
          </a:p>
        </p:txBody>
      </p:sp>
    </p:spTree>
    <p:extLst>
      <p:ext uri="{BB962C8B-B14F-4D97-AF65-F5344CB8AC3E}">
        <p14:creationId xmlns:p14="http://schemas.microsoft.com/office/powerpoint/2010/main" val="3036977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76732"/>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Quy trình phát triển phần mềm Agile</a:t>
            </a:r>
            <a:endParaRPr lang="en-US" sz="4650" dirty="0"/>
          </a:p>
        </p:txBody>
      </p:sp>
      <p:sp>
        <p:nvSpPr>
          <p:cNvPr id="4" name="Text 1"/>
          <p:cNvSpPr/>
          <p:nvPr/>
        </p:nvSpPr>
        <p:spPr>
          <a:xfrm>
            <a:off x="793790" y="330541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Agile là phương pháp phát triển phần mềm linh hoạt, sử dụng các bước lặp ngắn từ 1 đến 4 tuần nhằm rút ngắn thời gian đưa sản phẩm đến khách hàng. Agile dựa trên nguyên tắc phân đoạn vòng lặp và tăng trưởng, khác biệt với phương pháp truyền thống tuyến tính.</a:t>
            </a:r>
            <a:endParaRPr lang="en-US" sz="1750" dirty="0"/>
          </a:p>
        </p:txBody>
      </p:sp>
      <p:sp>
        <p:nvSpPr>
          <p:cNvPr id="5" name="Text 2"/>
          <p:cNvSpPr/>
          <p:nvPr/>
        </p:nvSpPr>
        <p:spPr>
          <a:xfrm>
            <a:off x="793790" y="501217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Phương pháp này ra đời năm 2001 với Tuyên ngôn Agile gồm 4 giá trị và 12 nguyên tắc, nhấn mạnh sự linh hoạt và tập trung vào con người trong phát triển phần mềm hiện đại.</a:t>
            </a:r>
            <a:endParaRPr lang="en-US" sz="1750" dirty="0"/>
          </a:p>
        </p:txBody>
      </p:sp>
    </p:spTree>
    <p:extLst>
      <p:ext uri="{BB962C8B-B14F-4D97-AF65-F5344CB8AC3E}">
        <p14:creationId xmlns:p14="http://schemas.microsoft.com/office/powerpoint/2010/main" val="247171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35223"/>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Tính đặc trưng của quy trình Agile</a:t>
            </a:r>
            <a:endParaRPr lang="en-US" sz="4650" dirty="0"/>
          </a:p>
        </p:txBody>
      </p:sp>
      <p:sp>
        <p:nvSpPr>
          <p:cNvPr id="4" name="Shape 1"/>
          <p:cNvSpPr/>
          <p:nvPr/>
        </p:nvSpPr>
        <p:spPr>
          <a:xfrm>
            <a:off x="6280190" y="2663904"/>
            <a:ext cx="3664863" cy="2800707"/>
          </a:xfrm>
          <a:prstGeom prst="roundRect">
            <a:avLst>
              <a:gd name="adj" fmla="val 3402"/>
            </a:avLst>
          </a:prstGeom>
          <a:solidFill>
            <a:srgbClr val="CCEEFF"/>
          </a:solidFill>
          <a:ln w="7620">
            <a:solidFill>
              <a:srgbClr val="B2D4E5"/>
            </a:solidFill>
            <a:prstDash val="solid"/>
          </a:ln>
        </p:spPr>
        <p:txBody>
          <a:bodyPr/>
          <a:lstStyle/>
          <a:p>
            <a:endParaRPr lang="en-US"/>
          </a:p>
        </p:txBody>
      </p:sp>
      <p:sp>
        <p:nvSpPr>
          <p:cNvPr id="5" name="Text 2"/>
          <p:cNvSpPr/>
          <p:nvPr/>
        </p:nvSpPr>
        <p:spPr>
          <a:xfrm>
            <a:off x="6514624" y="289833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Tính lặp (Iterative)</a:t>
            </a:r>
            <a:endParaRPr lang="en-US" sz="2300" dirty="0"/>
          </a:p>
        </p:txBody>
      </p:sp>
      <p:sp>
        <p:nvSpPr>
          <p:cNvPr id="6" name="Text 3"/>
          <p:cNvSpPr/>
          <p:nvPr/>
        </p:nvSpPr>
        <p:spPr>
          <a:xfrm>
            <a:off x="6514624" y="3406497"/>
            <a:ext cx="3195995"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Dự án chia thành các phân đoạn ngắn 1-4 tuần, mỗi phân đoạn hoàn thiện các công việc từ lập kế hoạch đến kiểm thử.</a:t>
            </a:r>
            <a:endParaRPr lang="en-US" sz="1750" dirty="0"/>
          </a:p>
        </p:txBody>
      </p:sp>
      <p:sp>
        <p:nvSpPr>
          <p:cNvPr id="7" name="Shape 4"/>
          <p:cNvSpPr/>
          <p:nvPr/>
        </p:nvSpPr>
        <p:spPr>
          <a:xfrm>
            <a:off x="10171867" y="2663904"/>
            <a:ext cx="3664863" cy="2800707"/>
          </a:xfrm>
          <a:prstGeom prst="roundRect">
            <a:avLst>
              <a:gd name="adj" fmla="val 3402"/>
            </a:avLst>
          </a:prstGeom>
          <a:solidFill>
            <a:srgbClr val="CCEEFF"/>
          </a:solidFill>
          <a:ln w="7620">
            <a:solidFill>
              <a:srgbClr val="B2D4E5"/>
            </a:solidFill>
            <a:prstDash val="solid"/>
          </a:ln>
        </p:spPr>
        <p:txBody>
          <a:bodyPr/>
          <a:lstStyle/>
          <a:p>
            <a:endParaRPr lang="en-US"/>
          </a:p>
        </p:txBody>
      </p:sp>
      <p:sp>
        <p:nvSpPr>
          <p:cNvPr id="8" name="Text 5"/>
          <p:cNvSpPr/>
          <p:nvPr/>
        </p:nvSpPr>
        <p:spPr>
          <a:xfrm>
            <a:off x="10406301" y="2898338"/>
            <a:ext cx="3195995"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Tính tăng trưởng (Incremental)</a:t>
            </a:r>
            <a:endParaRPr lang="en-US" sz="2300" dirty="0"/>
          </a:p>
        </p:txBody>
      </p:sp>
      <p:sp>
        <p:nvSpPr>
          <p:cNvPr id="9" name="Text 6"/>
          <p:cNvSpPr/>
          <p:nvPr/>
        </p:nvSpPr>
        <p:spPr>
          <a:xfrm>
            <a:off x="10406301" y="3778568"/>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Mỗi phân đoạn tạo ra phần mềm chạy được, tích lũy dần để hoàn thiện sản phẩm cuối cùng.</a:t>
            </a:r>
            <a:endParaRPr lang="en-US" sz="1750" dirty="0"/>
          </a:p>
        </p:txBody>
      </p:sp>
      <p:sp>
        <p:nvSpPr>
          <p:cNvPr id="10" name="Shape 7"/>
          <p:cNvSpPr/>
          <p:nvPr/>
        </p:nvSpPr>
        <p:spPr>
          <a:xfrm>
            <a:off x="6280190" y="5691426"/>
            <a:ext cx="7556421" cy="1702832"/>
          </a:xfrm>
          <a:prstGeom prst="roundRect">
            <a:avLst>
              <a:gd name="adj" fmla="val 5595"/>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6514624" y="5925860"/>
            <a:ext cx="3619262"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Tính thích nghi (Adaptive)</a:t>
            </a:r>
            <a:endParaRPr lang="en-US" sz="2300" dirty="0"/>
          </a:p>
        </p:txBody>
      </p:sp>
      <p:sp>
        <p:nvSpPr>
          <p:cNvPr id="12" name="Text 9"/>
          <p:cNvSpPr/>
          <p:nvPr/>
        </p:nvSpPr>
        <p:spPr>
          <a:xfrm>
            <a:off x="6514624" y="6434018"/>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Phản hồi và điều chỉnh liên tục giúp đáp ứng thay đổi về yêu cầu, công nghệ và mục tiêu.</a:t>
            </a:r>
            <a:endParaRPr lang="en-US" sz="1750" dirty="0"/>
          </a:p>
        </p:txBody>
      </p:sp>
    </p:spTree>
    <p:extLst>
      <p:ext uri="{BB962C8B-B14F-4D97-AF65-F5344CB8AC3E}">
        <p14:creationId xmlns:p14="http://schemas.microsoft.com/office/powerpoint/2010/main" val="4216457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802" y="871418"/>
            <a:ext cx="7742396" cy="1313974"/>
          </a:xfrm>
          <a:prstGeom prst="rect">
            <a:avLst/>
          </a:prstGeom>
          <a:noFill/>
          <a:ln/>
        </p:spPr>
        <p:txBody>
          <a:bodyPr wrap="square" lIns="0" tIns="0" rIns="0" bIns="0" rtlCol="0" anchor="t"/>
          <a:lstStyle/>
          <a:p>
            <a:pPr marL="0" indent="0" algn="l">
              <a:lnSpc>
                <a:spcPts val="5150"/>
              </a:lnSpc>
              <a:buNone/>
            </a:pPr>
            <a:r>
              <a:rPr lang="en-US" sz="4100" b="1" dirty="0">
                <a:solidFill>
                  <a:srgbClr val="000000"/>
                </a:solidFill>
                <a:latin typeface="Abadi" panose="020B0604020104020204" pitchFamily="34" charset="0"/>
                <a:ea typeface="Petrona Bold" pitchFamily="34" charset="-122"/>
                <a:cs typeface="Petrona Bold" pitchFamily="34" charset="-120"/>
              </a:rPr>
              <a:t>Đặc điểm nhóm và quản lý trong Agile</a:t>
            </a:r>
            <a:endParaRPr lang="en-US" sz="4100" dirty="0"/>
          </a:p>
        </p:txBody>
      </p:sp>
      <p:sp>
        <p:nvSpPr>
          <p:cNvPr id="4" name="Shape 1"/>
          <p:cNvSpPr/>
          <p:nvPr/>
        </p:nvSpPr>
        <p:spPr>
          <a:xfrm>
            <a:off x="700802" y="2485668"/>
            <a:ext cx="450533" cy="450533"/>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5" name="Text 2"/>
          <p:cNvSpPr/>
          <p:nvPr/>
        </p:nvSpPr>
        <p:spPr>
          <a:xfrm>
            <a:off x="1351478" y="2554486"/>
            <a:ext cx="2628186" cy="328374"/>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Abadi" panose="020B0604020104020204" pitchFamily="34" charset="0"/>
                <a:ea typeface="Petrona Bold" pitchFamily="34" charset="-122"/>
                <a:cs typeface="Petrona Bold" pitchFamily="34" charset="-120"/>
              </a:rPr>
              <a:t>Nhóm tự tổ chức</a:t>
            </a:r>
            <a:endParaRPr lang="en-US" sz="2050" dirty="0"/>
          </a:p>
        </p:txBody>
      </p:sp>
      <p:sp>
        <p:nvSpPr>
          <p:cNvPr id="6" name="Text 3"/>
          <p:cNvSpPr/>
          <p:nvPr/>
        </p:nvSpPr>
        <p:spPr>
          <a:xfrm>
            <a:off x="1351478" y="3002994"/>
            <a:ext cx="7091720" cy="32039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Nhóm có kỹ năng đa dạng, tự phân công và quản lý công việc hiệu quả.</a:t>
            </a:r>
            <a:endParaRPr lang="en-US" sz="1550" dirty="0"/>
          </a:p>
        </p:txBody>
      </p:sp>
      <p:sp>
        <p:nvSpPr>
          <p:cNvPr id="7" name="Shape 4"/>
          <p:cNvSpPr/>
          <p:nvPr/>
        </p:nvSpPr>
        <p:spPr>
          <a:xfrm>
            <a:off x="700802" y="3723799"/>
            <a:ext cx="450533" cy="450533"/>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8" name="Text 5"/>
          <p:cNvSpPr/>
          <p:nvPr/>
        </p:nvSpPr>
        <p:spPr>
          <a:xfrm>
            <a:off x="1351478" y="3792617"/>
            <a:ext cx="3723799" cy="328374"/>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Abadi" panose="020B0604020104020204" pitchFamily="34" charset="0"/>
                <a:ea typeface="Petrona Bold" pitchFamily="34" charset="-122"/>
                <a:cs typeface="Petrona Bold" pitchFamily="34" charset="-120"/>
              </a:rPr>
              <a:t>Quản lý tiến trình thực nghiệm</a:t>
            </a:r>
            <a:endParaRPr lang="en-US" sz="2050" dirty="0"/>
          </a:p>
        </p:txBody>
      </p:sp>
      <p:sp>
        <p:nvSpPr>
          <p:cNvPr id="9" name="Text 6"/>
          <p:cNvSpPr/>
          <p:nvPr/>
        </p:nvSpPr>
        <p:spPr>
          <a:xfrm>
            <a:off x="1351478" y="4241125"/>
            <a:ext cx="7091720" cy="640794"/>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Quyết định dựa trên dữ liệu thực tế, rút ngắn vòng phản hồi để nâng cao năng suất.</a:t>
            </a:r>
            <a:endParaRPr lang="en-US" sz="1550" dirty="0"/>
          </a:p>
        </p:txBody>
      </p:sp>
      <p:sp>
        <p:nvSpPr>
          <p:cNvPr id="10" name="Shape 7"/>
          <p:cNvSpPr/>
          <p:nvPr/>
        </p:nvSpPr>
        <p:spPr>
          <a:xfrm>
            <a:off x="700802" y="5282327"/>
            <a:ext cx="450533" cy="450533"/>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1351478" y="5351145"/>
            <a:ext cx="2628186" cy="328374"/>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Abadi" panose="020B0604020104020204" pitchFamily="34" charset="0"/>
                <a:ea typeface="Petrona Bold" pitchFamily="34" charset="-122"/>
                <a:cs typeface="Petrona Bold" pitchFamily="34" charset="-120"/>
              </a:rPr>
              <a:t>Giao tiếp trực diện</a:t>
            </a:r>
            <a:endParaRPr lang="en-US" sz="2050" dirty="0"/>
          </a:p>
        </p:txBody>
      </p:sp>
      <p:sp>
        <p:nvSpPr>
          <p:cNvPr id="12" name="Text 9"/>
          <p:cNvSpPr/>
          <p:nvPr/>
        </p:nvSpPr>
        <p:spPr>
          <a:xfrm>
            <a:off x="1351478" y="5799653"/>
            <a:ext cx="7091720" cy="32039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Ưu tiên trao đổi trực tiếp để hiểu rõ yêu cầu và phối hợp nhóm hiệu quả.</a:t>
            </a:r>
            <a:endParaRPr lang="en-US" sz="1550" dirty="0"/>
          </a:p>
        </p:txBody>
      </p:sp>
      <p:sp>
        <p:nvSpPr>
          <p:cNvPr id="13" name="Shape 10"/>
          <p:cNvSpPr/>
          <p:nvPr/>
        </p:nvSpPr>
        <p:spPr>
          <a:xfrm>
            <a:off x="700802" y="6520458"/>
            <a:ext cx="450533" cy="450533"/>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4" name="Text 11"/>
          <p:cNvSpPr/>
          <p:nvPr/>
        </p:nvSpPr>
        <p:spPr>
          <a:xfrm>
            <a:off x="1351478" y="6589276"/>
            <a:ext cx="3054191" cy="328374"/>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Abadi" panose="020B0604020104020204" pitchFamily="34" charset="0"/>
                <a:ea typeface="Petrona Bold" pitchFamily="34" charset="-122"/>
                <a:cs typeface="Petrona Bold" pitchFamily="34" charset="-120"/>
              </a:rPr>
              <a:t>Phát triển dựa trên giá trị</a:t>
            </a:r>
            <a:endParaRPr lang="en-US" sz="2050" dirty="0"/>
          </a:p>
        </p:txBody>
      </p:sp>
      <p:sp>
        <p:nvSpPr>
          <p:cNvPr id="15" name="Text 12"/>
          <p:cNvSpPr/>
          <p:nvPr/>
        </p:nvSpPr>
        <p:spPr>
          <a:xfrm>
            <a:off x="1351478" y="7037784"/>
            <a:ext cx="7091720" cy="32039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Ưu tiên các tính năng mang lại giá trị cao nhất cho khách hàng.</a:t>
            </a:r>
            <a:endParaRPr lang="en-US" sz="1550" dirty="0"/>
          </a:p>
        </p:txBody>
      </p:sp>
    </p:spTree>
    <p:extLst>
      <p:ext uri="{BB962C8B-B14F-4D97-AF65-F5344CB8AC3E}">
        <p14:creationId xmlns:p14="http://schemas.microsoft.com/office/powerpoint/2010/main" val="648723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6280190" y="2656046"/>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Sơ đồ hoạt động quy trình Agile</a:t>
            </a:r>
            <a:endParaRPr lang="en-US" sz="4650" dirty="0"/>
          </a:p>
        </p:txBody>
      </p:sp>
      <p:sp>
        <p:nvSpPr>
          <p:cNvPr id="4" name="Text 1"/>
          <p:cNvSpPr/>
          <p:nvPr/>
        </p:nvSpPr>
        <p:spPr>
          <a:xfrm>
            <a:off x="6280190" y="448472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Quy trình Agile thực hiện theo các Sprint – chu kỳ lặp ngắn từ 1 đến 4 tuần. Mỗi Sprint bao gồm lập kế hoạch, phát triển, kiểm thử và đánh giá kết quả để liên tục cải tiến.</a:t>
            </a:r>
            <a:endParaRPr lang="en-US" sz="1750" dirty="0"/>
          </a:p>
        </p:txBody>
      </p:sp>
      <p:pic>
        <p:nvPicPr>
          <p:cNvPr id="5" name="Picture 4">
            <a:extLst>
              <a:ext uri="{FF2B5EF4-FFF2-40B4-BE49-F238E27FC236}">
                <a16:creationId xmlns:a16="http://schemas.microsoft.com/office/drawing/2014/main" id="{221D29B0-4293-3C8F-5B32-D34DB757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66" y="2192020"/>
            <a:ext cx="5768340" cy="3845560"/>
          </a:xfrm>
          <a:prstGeom prst="rect">
            <a:avLst/>
          </a:prstGeom>
          <a:noFill/>
        </p:spPr>
      </p:pic>
    </p:spTree>
    <p:extLst>
      <p:ext uri="{BB962C8B-B14F-4D97-AF65-F5344CB8AC3E}">
        <p14:creationId xmlns:p14="http://schemas.microsoft.com/office/powerpoint/2010/main" val="2873207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EF032F6-9924-1983-842F-1C5E8AF560F5}"/>
            </a:ext>
          </a:extLst>
        </p:cNvPr>
        <p:cNvGrpSpPr/>
        <p:nvPr/>
      </p:nvGrpSpPr>
      <p:grpSpPr>
        <a:xfrm>
          <a:off x="0" y="0"/>
          <a:ext cx="0" cy="0"/>
          <a:chOff x="0" y="0"/>
          <a:chExt cx="0" cy="0"/>
        </a:xfrm>
      </p:grpSpPr>
      <p:pic>
        <p:nvPicPr>
          <p:cNvPr id="2" name="Picture 6">
            <a:extLst>
              <a:ext uri="{FF2B5EF4-FFF2-40B4-BE49-F238E27FC236}">
                <a16:creationId xmlns:a16="http://schemas.microsoft.com/office/drawing/2014/main" id="{A81160B3-68E1-031C-2750-0BAAEAF69E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6921" y="1889569"/>
            <a:ext cx="10096558" cy="5124548"/>
          </a:xfrm>
          <a:prstGeom prst="rect">
            <a:avLst/>
          </a:prstGeom>
          <a:noFill/>
        </p:spPr>
      </p:pic>
      <p:pic>
        <p:nvPicPr>
          <p:cNvPr id="6" name="Picture 6">
            <a:extLst>
              <a:ext uri="{FF2B5EF4-FFF2-40B4-BE49-F238E27FC236}">
                <a16:creationId xmlns:a16="http://schemas.microsoft.com/office/drawing/2014/main" id="{3BEF817F-1ADB-C750-BA40-E04625B8A4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2770822"/>
            <a:ext cx="5295900" cy="2687955"/>
          </a:xfrm>
          <a:prstGeom prst="rect">
            <a:avLst/>
          </a:prstGeom>
          <a:noFill/>
        </p:spPr>
      </p:pic>
      <p:sp>
        <p:nvSpPr>
          <p:cNvPr id="7" name="Text 0">
            <a:extLst>
              <a:ext uri="{FF2B5EF4-FFF2-40B4-BE49-F238E27FC236}">
                <a16:creationId xmlns:a16="http://schemas.microsoft.com/office/drawing/2014/main" id="{73FCB71A-6CB8-8464-1623-D55371A53CF9}"/>
              </a:ext>
            </a:extLst>
          </p:cNvPr>
          <p:cNvSpPr/>
          <p:nvPr/>
        </p:nvSpPr>
        <p:spPr>
          <a:xfrm>
            <a:off x="796052" y="756148"/>
            <a:ext cx="7742396" cy="918668"/>
          </a:xfrm>
          <a:prstGeom prst="rect">
            <a:avLst/>
          </a:prstGeom>
          <a:noFill/>
          <a:ln/>
        </p:spPr>
        <p:txBody>
          <a:bodyPr wrap="square" lIns="0" tIns="0" rIns="0" bIns="0" rtlCol="0" anchor="t"/>
          <a:lstStyle/>
          <a:p>
            <a:pPr marL="0" indent="0" algn="l">
              <a:lnSpc>
                <a:spcPts val="5150"/>
              </a:lnSpc>
              <a:buNone/>
            </a:pPr>
            <a:r>
              <a:rPr lang="vi-VN" sz="4100" dirty="0"/>
              <a:t>Phương pháp </a:t>
            </a:r>
            <a:r>
              <a:rPr lang="vi-VN" sz="4100" dirty="0" err="1"/>
              <a:t>Agile</a:t>
            </a:r>
            <a:endParaRPr lang="en-US" sz="4100" dirty="0"/>
          </a:p>
        </p:txBody>
      </p:sp>
    </p:spTree>
    <p:extLst>
      <p:ext uri="{BB962C8B-B14F-4D97-AF65-F5344CB8AC3E}">
        <p14:creationId xmlns:p14="http://schemas.microsoft.com/office/powerpoint/2010/main" val="280500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65672"/>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Bộ Phận Kỹ Thuật và Chăm Sóc Khách Hàng</a:t>
            </a:r>
            <a:endParaRPr lang="en-US" sz="4650" dirty="0">
              <a:latin typeface="Abadi" panose="020B0604020104020204" pitchFamily="34" charset="0"/>
            </a:endParaRPr>
          </a:p>
        </p:txBody>
      </p:sp>
      <p:sp>
        <p:nvSpPr>
          <p:cNvPr id="4" name="Shape 1"/>
          <p:cNvSpPr/>
          <p:nvPr/>
        </p:nvSpPr>
        <p:spPr>
          <a:xfrm>
            <a:off x="793790" y="3394353"/>
            <a:ext cx="7556421" cy="1702832"/>
          </a:xfrm>
          <a:prstGeom prst="roundRect">
            <a:avLst>
              <a:gd name="adj" fmla="val 5595"/>
            </a:avLst>
          </a:prstGeom>
          <a:solidFill>
            <a:srgbClr val="CCEEFF"/>
          </a:solidFill>
          <a:ln w="7620">
            <a:solidFill>
              <a:srgbClr val="B2D4E5"/>
            </a:solidFill>
            <a:prstDash val="solid"/>
          </a:ln>
        </p:spPr>
        <p:txBody>
          <a:bodyPr/>
          <a:lstStyle/>
          <a:p>
            <a:endParaRPr lang="en-US"/>
          </a:p>
        </p:txBody>
      </p:sp>
      <p:sp>
        <p:nvSpPr>
          <p:cNvPr id="5" name="Text 2"/>
          <p:cNvSpPr/>
          <p:nvPr/>
        </p:nvSpPr>
        <p:spPr>
          <a:xfrm>
            <a:off x="1028224" y="362878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Bộ phận kỹ thuật (IT)</a:t>
            </a:r>
            <a:endParaRPr lang="en-US" sz="2300" dirty="0">
              <a:latin typeface="Abadi" panose="020B0604020104020204" pitchFamily="34" charset="0"/>
            </a:endParaRPr>
          </a:p>
        </p:txBody>
      </p:sp>
      <p:sp>
        <p:nvSpPr>
          <p:cNvPr id="6" name="Text 3"/>
          <p:cNvSpPr/>
          <p:nvPr/>
        </p:nvSpPr>
        <p:spPr>
          <a:xfrm>
            <a:off x="1028224" y="4136946"/>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Đảm bảo phần mềm vận hành ổn định, hỗ trợ kỹ thuật và bảo mật dữ liệu.</a:t>
            </a:r>
            <a:endParaRPr lang="en-US" sz="1750" dirty="0"/>
          </a:p>
        </p:txBody>
      </p:sp>
      <p:sp>
        <p:nvSpPr>
          <p:cNvPr id="7" name="Shape 4"/>
          <p:cNvSpPr/>
          <p:nvPr/>
        </p:nvSpPr>
        <p:spPr>
          <a:xfrm>
            <a:off x="793790" y="5323999"/>
            <a:ext cx="7556421" cy="1339929"/>
          </a:xfrm>
          <a:prstGeom prst="roundRect">
            <a:avLst>
              <a:gd name="adj" fmla="val 7110"/>
            </a:avLst>
          </a:prstGeom>
          <a:solidFill>
            <a:srgbClr val="CCEEFF"/>
          </a:solidFill>
          <a:ln w="7620">
            <a:solidFill>
              <a:srgbClr val="B2D4E5"/>
            </a:solidFill>
            <a:prstDash val="solid"/>
          </a:ln>
        </p:spPr>
        <p:txBody>
          <a:bodyPr/>
          <a:lstStyle/>
          <a:p>
            <a:endParaRPr lang="en-US"/>
          </a:p>
        </p:txBody>
      </p:sp>
      <p:sp>
        <p:nvSpPr>
          <p:cNvPr id="8" name="Text 5"/>
          <p:cNvSpPr/>
          <p:nvPr/>
        </p:nvSpPr>
        <p:spPr>
          <a:xfrm>
            <a:off x="1028224" y="5558433"/>
            <a:ext cx="4101346" cy="372070"/>
          </a:xfrm>
          <a:prstGeom prst="rect">
            <a:avLst/>
          </a:prstGeom>
          <a:noFill/>
          <a:ln/>
        </p:spPr>
        <p:txBody>
          <a:bodyPr wrap="none" lIns="0" tIns="0" rIns="0" bIns="0" rtlCol="0" anchor="t"/>
          <a:lstStyle/>
          <a:p>
            <a:pPr marL="0" indent="0" algn="l">
              <a:lnSpc>
                <a:spcPts val="2900"/>
              </a:lnSpc>
              <a:buNone/>
            </a:pPr>
            <a:r>
              <a:rPr lang="en-US" sz="2300" b="1" dirty="0" err="1">
                <a:solidFill>
                  <a:srgbClr val="272525"/>
                </a:solidFill>
                <a:latin typeface="Abadi" panose="020B0604020104020204" pitchFamily="34" charset="0"/>
                <a:ea typeface="Petrona Bold" pitchFamily="34" charset="-122"/>
                <a:cs typeface="Petrona Bold" pitchFamily="34" charset="-120"/>
              </a:rPr>
              <a:t>Bộ</a:t>
            </a:r>
            <a:r>
              <a:rPr lang="en-US" sz="2300" b="1" dirty="0">
                <a:solidFill>
                  <a:srgbClr val="272525"/>
                </a:solidFill>
                <a:latin typeface="Abadi" panose="020B0604020104020204" pitchFamily="34" charset="0"/>
                <a:ea typeface="Petrona Bold" pitchFamily="34" charset="-122"/>
                <a:cs typeface="Petrona Bold" pitchFamily="34" charset="-120"/>
              </a:rPr>
              <a:t> </a:t>
            </a:r>
            <a:r>
              <a:rPr lang="en-US" sz="2300" b="1" dirty="0" err="1">
                <a:solidFill>
                  <a:srgbClr val="272525"/>
                </a:solidFill>
                <a:latin typeface="Abadi" panose="020B0604020104020204" pitchFamily="34" charset="0"/>
                <a:ea typeface="Petrona Bold" pitchFamily="34" charset="-122"/>
                <a:cs typeface="Petrona Bold" pitchFamily="34" charset="-120"/>
              </a:rPr>
              <a:t>phận</a:t>
            </a:r>
            <a:r>
              <a:rPr lang="en-US" sz="2300" b="1" dirty="0">
                <a:solidFill>
                  <a:srgbClr val="272525"/>
                </a:solidFill>
                <a:latin typeface="Abadi" panose="020B0604020104020204" pitchFamily="34" charset="0"/>
                <a:ea typeface="Petrona Bold" pitchFamily="34" charset="-122"/>
                <a:cs typeface="Petrona Bold" pitchFamily="34" charset="-120"/>
              </a:rPr>
              <a:t> </a:t>
            </a:r>
            <a:r>
              <a:rPr lang="en-US" sz="2300" b="1" dirty="0" err="1">
                <a:solidFill>
                  <a:srgbClr val="272525"/>
                </a:solidFill>
                <a:latin typeface="Abadi" panose="020B0604020104020204" pitchFamily="34" charset="0"/>
                <a:ea typeface="Petrona Bold" pitchFamily="34" charset="-122"/>
                <a:cs typeface="Petrona Bold" pitchFamily="34" charset="-120"/>
              </a:rPr>
              <a:t>chăm</a:t>
            </a:r>
            <a:r>
              <a:rPr lang="en-US" sz="2300" b="1" dirty="0">
                <a:solidFill>
                  <a:srgbClr val="272525"/>
                </a:solidFill>
                <a:latin typeface="Abadi" panose="020B0604020104020204" pitchFamily="34" charset="0"/>
                <a:ea typeface="Petrona Bold" pitchFamily="34" charset="-122"/>
                <a:cs typeface="Petrona Bold" pitchFamily="34" charset="-120"/>
              </a:rPr>
              <a:t> </a:t>
            </a:r>
            <a:r>
              <a:rPr lang="en-US" sz="2300" b="1" dirty="0" err="1">
                <a:solidFill>
                  <a:srgbClr val="272525"/>
                </a:solidFill>
                <a:latin typeface="Abadi" panose="020B0604020104020204" pitchFamily="34" charset="0"/>
                <a:ea typeface="Petrona Bold" pitchFamily="34" charset="-122"/>
                <a:cs typeface="Petrona Bold" pitchFamily="34" charset="-120"/>
              </a:rPr>
              <a:t>sóc</a:t>
            </a:r>
            <a:r>
              <a:rPr lang="en-US" sz="2300" b="1" dirty="0">
                <a:solidFill>
                  <a:srgbClr val="272525"/>
                </a:solidFill>
                <a:latin typeface="Abadi" panose="020B0604020104020204" pitchFamily="34" charset="0"/>
                <a:ea typeface="Petrona Bold" pitchFamily="34" charset="-122"/>
                <a:cs typeface="Petrona Bold" pitchFamily="34" charset="-120"/>
              </a:rPr>
              <a:t> </a:t>
            </a:r>
            <a:r>
              <a:rPr lang="en-US" sz="2300" b="1" dirty="0" err="1">
                <a:solidFill>
                  <a:srgbClr val="272525"/>
                </a:solidFill>
                <a:latin typeface="Abadi" panose="020B0604020104020204" pitchFamily="34" charset="0"/>
                <a:ea typeface="Petrona Bold" pitchFamily="34" charset="-122"/>
                <a:cs typeface="Petrona Bold" pitchFamily="34" charset="-120"/>
              </a:rPr>
              <a:t>khách</a:t>
            </a:r>
            <a:r>
              <a:rPr lang="en-US" sz="2300" b="1" dirty="0">
                <a:solidFill>
                  <a:srgbClr val="272525"/>
                </a:solidFill>
                <a:latin typeface="Abadi" panose="020B0604020104020204" pitchFamily="34" charset="0"/>
                <a:ea typeface="Petrona Bold" pitchFamily="34" charset="-122"/>
                <a:cs typeface="Petrona Bold" pitchFamily="34" charset="-120"/>
              </a:rPr>
              <a:t> </a:t>
            </a:r>
            <a:r>
              <a:rPr lang="en-US" sz="2300" b="1" dirty="0" err="1">
                <a:solidFill>
                  <a:srgbClr val="272525"/>
                </a:solidFill>
                <a:latin typeface="Abadi" panose="020B0604020104020204" pitchFamily="34" charset="0"/>
                <a:ea typeface="Petrona Bold" pitchFamily="34" charset="-122"/>
                <a:cs typeface="Petrona Bold" pitchFamily="34" charset="-120"/>
              </a:rPr>
              <a:t>hàng</a:t>
            </a:r>
            <a:endParaRPr lang="en-US" sz="2300" dirty="0">
              <a:latin typeface="Abadi" panose="020B0604020104020204" pitchFamily="34" charset="0"/>
            </a:endParaRPr>
          </a:p>
        </p:txBody>
      </p:sp>
      <p:sp>
        <p:nvSpPr>
          <p:cNvPr id="9" name="Text 6"/>
          <p:cNvSpPr/>
          <p:nvPr/>
        </p:nvSpPr>
        <p:spPr>
          <a:xfrm>
            <a:off x="1028224" y="6066592"/>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Hỗ trợ khách hàng, giải quyết khiếu nại và tư vấn sản phẩm.</a:t>
            </a:r>
            <a:endParaRPr lang="en-US" sz="17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86171" y="711521"/>
            <a:ext cx="130428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Ứng dụng Agile trong phần mềm quản lý bán hàng</a:t>
            </a:r>
            <a:endParaRPr lang="en-US" sz="4650" dirty="0"/>
          </a:p>
        </p:txBody>
      </p:sp>
      <p:sp>
        <p:nvSpPr>
          <p:cNvPr id="3" name="Text 1"/>
          <p:cNvSpPr/>
          <p:nvPr/>
        </p:nvSpPr>
        <p:spPr>
          <a:xfrm>
            <a:off x="1221068" y="201400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Giai đoạn khởi đầu</a:t>
            </a:r>
            <a:endParaRPr lang="en-US" sz="2300" dirty="0"/>
          </a:p>
        </p:txBody>
      </p:sp>
      <p:sp>
        <p:nvSpPr>
          <p:cNvPr id="4" name="Text 2"/>
          <p:cNvSpPr/>
          <p:nvPr/>
        </p:nvSpPr>
        <p:spPr>
          <a:xfrm>
            <a:off x="1221068" y="261288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Product Owner phối hợp với các bên liên quan xây dựng Product Backlog gồm các tính năng ưu tiên.</a:t>
            </a:r>
            <a:endParaRPr lang="en-US" sz="1750" dirty="0"/>
          </a:p>
        </p:txBody>
      </p:sp>
      <p:sp>
        <p:nvSpPr>
          <p:cNvPr id="5" name="Text 3"/>
          <p:cNvSpPr/>
          <p:nvPr/>
        </p:nvSpPr>
        <p:spPr>
          <a:xfrm>
            <a:off x="1221068" y="354276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Quản lý danh mục và sản phẩm</a:t>
            </a:r>
            <a:endParaRPr lang="en-US" sz="1750" dirty="0"/>
          </a:p>
        </p:txBody>
      </p:sp>
      <p:sp>
        <p:nvSpPr>
          <p:cNvPr id="6" name="Text 4"/>
          <p:cNvSpPr/>
          <p:nvPr/>
        </p:nvSpPr>
        <p:spPr>
          <a:xfrm>
            <a:off x="1221068" y="398496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Xử lý đơn hàng</a:t>
            </a:r>
            <a:endParaRPr lang="en-US" sz="1750" dirty="0"/>
          </a:p>
        </p:txBody>
      </p:sp>
      <p:sp>
        <p:nvSpPr>
          <p:cNvPr id="7" name="Text 5"/>
          <p:cNvSpPr/>
          <p:nvPr/>
        </p:nvSpPr>
        <p:spPr>
          <a:xfrm>
            <a:off x="1221068" y="44271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Quản lý kho và nhập hàng</a:t>
            </a:r>
            <a:endParaRPr lang="en-US" sz="1750" dirty="0"/>
          </a:p>
        </p:txBody>
      </p:sp>
      <p:sp>
        <p:nvSpPr>
          <p:cNvPr id="8" name="Text 6"/>
          <p:cNvSpPr/>
          <p:nvPr/>
        </p:nvSpPr>
        <p:spPr>
          <a:xfrm>
            <a:off x="8026799" y="201400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Lập kế hoạch Sprint 1</a:t>
            </a:r>
            <a:endParaRPr lang="en-US" sz="2300" dirty="0"/>
          </a:p>
        </p:txBody>
      </p:sp>
      <p:sp>
        <p:nvSpPr>
          <p:cNvPr id="9" name="Text 7"/>
          <p:cNvSpPr/>
          <p:nvPr/>
        </p:nvSpPr>
        <p:spPr>
          <a:xfrm>
            <a:off x="8026799" y="261288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Mục tiêu hoàn thiện chức năng quản lý danh mục và sản phẩm trong 2 tuần.</a:t>
            </a:r>
            <a:endParaRPr lang="en-US" sz="1750" dirty="0"/>
          </a:p>
        </p:txBody>
      </p:sp>
      <p:sp>
        <p:nvSpPr>
          <p:cNvPr id="10" name="Text 8"/>
          <p:cNvSpPr/>
          <p:nvPr/>
        </p:nvSpPr>
        <p:spPr>
          <a:xfrm>
            <a:off x="8026799" y="354276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Thêm, sửa, xóa danh mục</a:t>
            </a:r>
            <a:endParaRPr lang="en-US" sz="1750" dirty="0"/>
          </a:p>
        </p:txBody>
      </p:sp>
      <p:sp>
        <p:nvSpPr>
          <p:cNvPr id="11" name="Text 9"/>
          <p:cNvSpPr/>
          <p:nvPr/>
        </p:nvSpPr>
        <p:spPr>
          <a:xfrm>
            <a:off x="8026799" y="398496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Thêm sản phẩm với ảnh và thông số kỹ thuật</a:t>
            </a:r>
            <a:endParaRPr lang="en-US" sz="1750" dirty="0"/>
          </a:p>
        </p:txBody>
      </p:sp>
      <p:sp>
        <p:nvSpPr>
          <p:cNvPr id="13" name="Hộp Văn bản 12">
            <a:extLst>
              <a:ext uri="{FF2B5EF4-FFF2-40B4-BE49-F238E27FC236}">
                <a16:creationId xmlns:a16="http://schemas.microsoft.com/office/drawing/2014/main" id="{CEDDE30F-2C4A-BB89-84AC-6C275B69C39E}"/>
              </a:ext>
            </a:extLst>
          </p:cNvPr>
          <p:cNvSpPr txBox="1"/>
          <p:nvPr/>
        </p:nvSpPr>
        <p:spPr>
          <a:xfrm>
            <a:off x="1115121" y="5050392"/>
            <a:ext cx="13042821" cy="1767472"/>
          </a:xfrm>
          <a:prstGeom prst="rect">
            <a:avLst/>
          </a:prstGeom>
          <a:noFill/>
        </p:spPr>
        <p:txBody>
          <a:bodyPr wrap="square">
            <a:spAutoFit/>
          </a:bodyPr>
          <a:lstStyle/>
          <a:p>
            <a:pPr marL="342900" marR="0" lvl="0" indent="-342900">
              <a:lnSpc>
                <a:spcPct val="115000"/>
              </a:lnSpc>
              <a:buFont typeface="Yu Gothic" panose="020B0400000000000000" pitchFamily="34" charset="-128"/>
              <a:buChar char="*"/>
            </a:pPr>
            <a:r>
              <a:rPr lang="en-US" sz="1750" b="1" kern="100" dirty="0" err="1">
                <a:effectLst/>
                <a:latin typeface="Inter" panose="020B0604020202020204" charset="0"/>
                <a:ea typeface="Inter" panose="020B0604020202020204" charset="0"/>
                <a:cs typeface="Times New Roman" panose="02020603050405020304" pitchFamily="18" charset="0"/>
              </a:rPr>
              <a:t>Ví</a:t>
            </a:r>
            <a:r>
              <a:rPr lang="en-US" sz="1750" b="1" kern="100" dirty="0">
                <a:effectLst/>
                <a:latin typeface="Inter" panose="020B0604020202020204" charset="0"/>
                <a:ea typeface="Inter" panose="020B0604020202020204" charset="0"/>
                <a:cs typeface="Times New Roman" panose="02020603050405020304" pitchFamily="18" charset="0"/>
              </a:rPr>
              <a:t> </a:t>
            </a:r>
            <a:r>
              <a:rPr lang="en-US" sz="1750" b="1" kern="100" dirty="0" err="1">
                <a:effectLst/>
                <a:latin typeface="Inter" panose="020B0604020202020204" charset="0"/>
                <a:ea typeface="Inter" panose="020B0604020202020204" charset="0"/>
                <a:cs typeface="Times New Roman" panose="02020603050405020304" pitchFamily="18" charset="0"/>
              </a:rPr>
              <a:t>dụ</a:t>
            </a:r>
            <a:r>
              <a:rPr lang="en-US" sz="1750" b="1" kern="100" dirty="0">
                <a:effectLst/>
                <a:latin typeface="Inter" panose="020B0604020202020204" charset="0"/>
                <a:ea typeface="Inter" panose="020B0604020202020204" charset="0"/>
                <a:cs typeface="Times New Roman" panose="02020603050405020304" pitchFamily="18" charset="0"/>
              </a:rPr>
              <a:t> </a:t>
            </a:r>
            <a:r>
              <a:rPr lang="en-US" sz="1750" b="1" kern="100" dirty="0" err="1">
                <a:effectLst/>
                <a:latin typeface="Inter" panose="020B0604020202020204" charset="0"/>
                <a:ea typeface="Inter" panose="020B0604020202020204" charset="0"/>
                <a:cs typeface="Times New Roman" panose="02020603050405020304" pitchFamily="18" charset="0"/>
              </a:rPr>
              <a:t>các</a:t>
            </a:r>
            <a:r>
              <a:rPr lang="en-US" sz="1750" b="1" kern="100" dirty="0">
                <a:effectLst/>
                <a:latin typeface="Inter" panose="020B0604020202020204" charset="0"/>
                <a:ea typeface="Inter" panose="020B0604020202020204" charset="0"/>
                <a:cs typeface="Times New Roman" panose="02020603050405020304" pitchFamily="18" charset="0"/>
              </a:rPr>
              <a:t> User Story </a:t>
            </a:r>
            <a:r>
              <a:rPr lang="en-US" sz="1750" b="1" kern="100" dirty="0" err="1">
                <a:effectLst/>
                <a:latin typeface="Inter" panose="020B0604020202020204" charset="0"/>
                <a:ea typeface="Inter" panose="020B0604020202020204" charset="0"/>
                <a:cs typeface="Times New Roman" panose="02020603050405020304" pitchFamily="18" charset="0"/>
              </a:rPr>
              <a:t>trong</a:t>
            </a:r>
            <a:r>
              <a:rPr lang="en-US" sz="1750" b="1" kern="100" dirty="0">
                <a:effectLst/>
                <a:latin typeface="Inter" panose="020B0604020202020204" charset="0"/>
                <a:ea typeface="Inter" panose="020B0604020202020204" charset="0"/>
                <a:cs typeface="Times New Roman" panose="02020603050405020304" pitchFamily="18" charset="0"/>
              </a:rPr>
              <a:t> Sprint 1:</a:t>
            </a:r>
            <a:endParaRPr lang="en-US" sz="1750" kern="100" dirty="0">
              <a:effectLst/>
              <a:latin typeface="Inter" panose="020B0604020202020204" charset="0"/>
              <a:ea typeface="Inter" panose="020B0604020202020204" charset="0"/>
              <a:cs typeface="Times New Roman" panose="02020603050405020304" pitchFamily="18" charset="0"/>
            </a:endParaRPr>
          </a:p>
          <a:p>
            <a:pPr marL="342900" marR="0" lvl="0" indent="-342900">
              <a:lnSpc>
                <a:spcPct val="115000"/>
              </a:lnSpc>
              <a:buFont typeface="Times New Roman" panose="02020603050405020304" pitchFamily="18" charset="0"/>
              <a:buChar char="+"/>
            </a:pPr>
            <a:r>
              <a:rPr lang="en-US" sz="1750" kern="100" dirty="0" err="1">
                <a:effectLst/>
                <a:latin typeface="Inter" panose="020B0604020202020204" charset="0"/>
                <a:ea typeface="Inter" panose="020B0604020202020204" charset="0"/>
                <a:cs typeface="Times New Roman" panose="02020603050405020304" pitchFamily="18" charset="0"/>
              </a:rPr>
              <a:t>Là</a:t>
            </a:r>
            <a:r>
              <a:rPr lang="en-US" sz="1750" kern="100" dirty="0">
                <a:effectLst/>
                <a:latin typeface="Inter" panose="020B0604020202020204" charset="0"/>
                <a:ea typeface="Inter" panose="020B0604020202020204" charset="0"/>
                <a:cs typeface="Times New Roman" panose="02020603050405020304" pitchFamily="18" charset="0"/>
              </a:rPr>
              <a:t> admin, </a:t>
            </a:r>
            <a:r>
              <a:rPr lang="en-US" sz="1750" kern="100" dirty="0" err="1">
                <a:effectLst/>
                <a:latin typeface="Inter" panose="020B0604020202020204" charset="0"/>
                <a:ea typeface="Inter" panose="020B0604020202020204" charset="0"/>
                <a:cs typeface="Times New Roman" panose="02020603050405020304" pitchFamily="18" charset="0"/>
              </a:rPr>
              <a:t>tôi</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muốn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thêm</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danh</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mục</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sản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phẩm</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mới</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để</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dễ</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dàng</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quản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lý</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các</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nhóm</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hàng</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hóa</a:t>
            </a:r>
            <a:r>
              <a:rPr lang="en-US" sz="1750" kern="100" dirty="0">
                <a:effectLst/>
                <a:latin typeface="Inter" panose="020B0604020202020204" charset="0"/>
                <a:ea typeface="Inter" panose="020B0604020202020204" charset="0"/>
                <a:cs typeface="Times New Roman" panose="02020603050405020304" pitchFamily="18" charset="0"/>
              </a:rPr>
              <a:t>.</a:t>
            </a:r>
          </a:p>
          <a:p>
            <a:pPr marL="342900" marR="0" lvl="0" indent="-342900">
              <a:lnSpc>
                <a:spcPct val="115000"/>
              </a:lnSpc>
              <a:buFont typeface="Times New Roman" panose="02020603050405020304" pitchFamily="18" charset="0"/>
              <a:buChar char="+"/>
            </a:pPr>
            <a:r>
              <a:rPr lang="en-US" sz="1750" kern="100" dirty="0" err="1">
                <a:effectLst/>
                <a:latin typeface="Inter" panose="020B0604020202020204" charset="0"/>
                <a:ea typeface="Inter" panose="020B0604020202020204" charset="0"/>
                <a:cs typeface="Times New Roman" panose="02020603050405020304" pitchFamily="18" charset="0"/>
              </a:rPr>
              <a:t>Là</a:t>
            </a:r>
            <a:r>
              <a:rPr lang="en-US" sz="1750" kern="100" dirty="0">
                <a:effectLst/>
                <a:latin typeface="Inter" panose="020B0604020202020204" charset="0"/>
                <a:ea typeface="Inter" panose="020B0604020202020204" charset="0"/>
                <a:cs typeface="Times New Roman" panose="02020603050405020304" pitchFamily="18" charset="0"/>
              </a:rPr>
              <a:t> admin, </a:t>
            </a:r>
            <a:r>
              <a:rPr lang="en-US" sz="1750" kern="100" dirty="0" err="1">
                <a:effectLst/>
                <a:latin typeface="Inter" panose="020B0604020202020204" charset="0"/>
                <a:ea typeface="Inter" panose="020B0604020202020204" charset="0"/>
                <a:cs typeface="Times New Roman" panose="02020603050405020304" pitchFamily="18" charset="0"/>
              </a:rPr>
              <a:t>tôi</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muốn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chỉnh</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sửa</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hoặc</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xóa</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danh</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mục</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để</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cập</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nhật</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dữ</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liệu</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chính</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xác</a:t>
            </a:r>
            <a:r>
              <a:rPr lang="en-US" sz="1750" kern="100" dirty="0">
                <a:effectLst/>
                <a:latin typeface="Inter" panose="020B0604020202020204" charset="0"/>
                <a:ea typeface="Inter" panose="020B0604020202020204" charset="0"/>
                <a:cs typeface="Times New Roman" panose="02020603050405020304" pitchFamily="18" charset="0"/>
              </a:rPr>
              <a:t>.</a:t>
            </a:r>
          </a:p>
          <a:p>
            <a:pPr marL="342900" marR="0" lvl="0" indent="-342900">
              <a:lnSpc>
                <a:spcPct val="115000"/>
              </a:lnSpc>
              <a:spcAft>
                <a:spcPts val="800"/>
              </a:spcAft>
              <a:buFont typeface="Times New Roman" panose="02020603050405020304" pitchFamily="18" charset="0"/>
              <a:buChar char="+"/>
            </a:pPr>
            <a:r>
              <a:rPr lang="en-US" sz="1750" kern="100" dirty="0" err="1">
                <a:effectLst/>
                <a:latin typeface="Inter" panose="020B0604020202020204" charset="0"/>
                <a:ea typeface="Inter" panose="020B0604020202020204" charset="0"/>
                <a:cs typeface="Times New Roman" panose="02020603050405020304" pitchFamily="18" charset="0"/>
              </a:rPr>
              <a:t>Là</a:t>
            </a:r>
            <a:r>
              <a:rPr lang="en-US" sz="1750" kern="100" dirty="0">
                <a:effectLst/>
                <a:latin typeface="Inter" panose="020B0604020202020204" charset="0"/>
                <a:ea typeface="Inter" panose="020B0604020202020204" charset="0"/>
                <a:cs typeface="Times New Roman" panose="02020603050405020304" pitchFamily="18" charset="0"/>
              </a:rPr>
              <a:t> admin, </a:t>
            </a:r>
            <a:r>
              <a:rPr lang="en-US" sz="1750" kern="100" dirty="0" err="1">
                <a:effectLst/>
                <a:latin typeface="Inter" panose="020B0604020202020204" charset="0"/>
                <a:ea typeface="Inter" panose="020B0604020202020204" charset="0"/>
                <a:cs typeface="Times New Roman" panose="02020603050405020304" pitchFamily="18" charset="0"/>
              </a:rPr>
              <a:t>tôi</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muốn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thêm</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sản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phẩm</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với</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ảnh</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thông</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số</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kỹ</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thuật</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và</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giá</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bán</a:t>
            </a:r>
            <a:r>
              <a:rPr lang="en-US" sz="1750" kern="100" dirty="0">
                <a:effectLst/>
                <a:latin typeface="Inter" panose="020B0604020202020204" charset="0"/>
                <a:ea typeface="Inter" panose="020B0604020202020204" charset="0"/>
                <a:cs typeface="Times New Roman" panose="02020603050405020304" pitchFamily="18" charset="0"/>
              </a:rPr>
              <a:t>.</a:t>
            </a:r>
          </a:p>
          <a:p>
            <a:pPr marL="0" marR="0">
              <a:lnSpc>
                <a:spcPct val="115000"/>
              </a:lnSpc>
              <a:spcAft>
                <a:spcPts val="800"/>
              </a:spcAft>
            </a:pP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Kết</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quả</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kỳ</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vọng</a:t>
            </a:r>
            <a:r>
              <a:rPr lang="en-US" sz="1750" kern="100" dirty="0">
                <a:effectLst/>
                <a:latin typeface="Inter" panose="020B0604020202020204" charset="0"/>
                <a:ea typeface="Inter" panose="020B0604020202020204" charset="0"/>
                <a:cs typeface="Times New Roman" panose="02020603050405020304" pitchFamily="18" charset="0"/>
              </a:rPr>
              <a:t>: Module </a:t>
            </a:r>
            <a:r>
              <a:rPr lang="en-US" sz="1750" kern="100" dirty="0" err="1">
                <a:effectLst/>
                <a:latin typeface="Inter" panose="020B0604020202020204" charset="0"/>
                <a:ea typeface="Inter" panose="020B0604020202020204" charset="0"/>
                <a:cs typeface="Times New Roman" panose="02020603050405020304" pitchFamily="18" charset="0"/>
              </a:rPr>
              <a:t>quản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lý</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danh</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mục</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và</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sản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phẩm</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hoàn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thiện</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và</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chạy</a:t>
            </a:r>
            <a:r>
              <a:rPr lang="en-US" sz="1750" kern="100" dirty="0">
                <a:effectLst/>
                <a:latin typeface="Inter" panose="020B0604020202020204" charset="0"/>
                <a:ea typeface="Inter" panose="020B0604020202020204" charset="0"/>
                <a:cs typeface="Times New Roman" panose="02020603050405020304" pitchFamily="18" charset="0"/>
              </a:rPr>
              <a:t> </a:t>
            </a:r>
            <a:r>
              <a:rPr lang="en-US" sz="1750" kern="100" dirty="0" err="1">
                <a:effectLst/>
                <a:latin typeface="Inter" panose="020B0604020202020204" charset="0"/>
                <a:ea typeface="Inter" panose="020B0604020202020204" charset="0"/>
                <a:cs typeface="Times New Roman" panose="02020603050405020304" pitchFamily="18" charset="0"/>
              </a:rPr>
              <a:t>được</a:t>
            </a:r>
            <a:r>
              <a:rPr lang="en-US" sz="1750" kern="100" dirty="0">
                <a:effectLst/>
                <a:latin typeface="Inter" panose="020B0604020202020204" charset="0"/>
                <a:ea typeface="Inter" panose="020B0604020202020204" charset="0"/>
                <a:cs typeface="Times New Roman" panose="02020603050405020304" pitchFamily="18" charset="0"/>
              </a:rPr>
              <a:t>.</a:t>
            </a:r>
          </a:p>
        </p:txBody>
      </p:sp>
    </p:spTree>
    <p:extLst>
      <p:ext uri="{BB962C8B-B14F-4D97-AF65-F5344CB8AC3E}">
        <p14:creationId xmlns:p14="http://schemas.microsoft.com/office/powerpoint/2010/main" val="2012298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69012"/>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Thực hiện Sprint và họp Daily Scrum</a:t>
            </a:r>
            <a:endParaRPr lang="en-US" sz="4650" dirty="0"/>
          </a:p>
        </p:txBody>
      </p:sp>
      <p:pic>
        <p:nvPicPr>
          <p:cNvPr id="4" name="Image 1" descr="preencoded.png"/>
          <p:cNvPicPr>
            <a:picLocks noChangeAspect="1"/>
          </p:cNvPicPr>
          <p:nvPr/>
        </p:nvPicPr>
        <p:blipFill>
          <a:blip r:embed="rId4"/>
          <a:stretch>
            <a:fillRect/>
          </a:stretch>
        </p:blipFill>
        <p:spPr>
          <a:xfrm>
            <a:off x="793790" y="2497693"/>
            <a:ext cx="1134070" cy="1687592"/>
          </a:xfrm>
          <a:prstGeom prst="rect">
            <a:avLst/>
          </a:prstGeom>
        </p:spPr>
      </p:pic>
      <p:sp>
        <p:nvSpPr>
          <p:cNvPr id="5" name="Text 1"/>
          <p:cNvSpPr/>
          <p:nvPr/>
        </p:nvSpPr>
        <p:spPr>
          <a:xfrm>
            <a:off x="2268022" y="272450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Phân công nhóm</a:t>
            </a:r>
            <a:endParaRPr lang="en-US" sz="2300" dirty="0"/>
          </a:p>
        </p:txBody>
      </p:sp>
      <p:sp>
        <p:nvSpPr>
          <p:cNvPr id="6" name="Text 2"/>
          <p:cNvSpPr/>
          <p:nvPr/>
        </p:nvSpPr>
        <p:spPr>
          <a:xfrm>
            <a:off x="2268022" y="3232666"/>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Frontend sử dụng Java Swing, Backend theo mô hình MVC.</a:t>
            </a:r>
            <a:endParaRPr lang="en-US" sz="1750" dirty="0"/>
          </a:p>
        </p:txBody>
      </p:sp>
      <p:pic>
        <p:nvPicPr>
          <p:cNvPr id="7" name="Image 2" descr="preencoded.png"/>
          <p:cNvPicPr>
            <a:picLocks noChangeAspect="1"/>
          </p:cNvPicPr>
          <p:nvPr/>
        </p:nvPicPr>
        <p:blipFill>
          <a:blip r:embed="rId5"/>
          <a:stretch>
            <a:fillRect/>
          </a:stretch>
        </p:blipFill>
        <p:spPr>
          <a:xfrm>
            <a:off x="793790" y="4185285"/>
            <a:ext cx="1134070" cy="1687592"/>
          </a:xfrm>
          <a:prstGeom prst="rect">
            <a:avLst/>
          </a:prstGeom>
        </p:spPr>
      </p:pic>
      <p:sp>
        <p:nvSpPr>
          <p:cNvPr id="8" name="Text 3"/>
          <p:cNvSpPr/>
          <p:nvPr/>
        </p:nvSpPr>
        <p:spPr>
          <a:xfrm>
            <a:off x="2268022" y="441209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Quy trình làm việc</a:t>
            </a:r>
            <a:endParaRPr lang="en-US" sz="2300" dirty="0"/>
          </a:p>
        </p:txBody>
      </p:sp>
      <p:sp>
        <p:nvSpPr>
          <p:cNvPr id="9" name="Text 4"/>
          <p:cNvSpPr/>
          <p:nvPr/>
        </p:nvSpPr>
        <p:spPr>
          <a:xfrm>
            <a:off x="2268022" y="4920258"/>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Thiết kế UI, code chức năng CRUD, tích hợp, kiểm thử và sửa lỗi.</a:t>
            </a:r>
            <a:endParaRPr lang="en-US" sz="1750" dirty="0"/>
          </a:p>
        </p:txBody>
      </p:sp>
      <p:pic>
        <p:nvPicPr>
          <p:cNvPr id="10" name="Image 3" descr="preencoded.png"/>
          <p:cNvPicPr>
            <a:picLocks noChangeAspect="1"/>
          </p:cNvPicPr>
          <p:nvPr/>
        </p:nvPicPr>
        <p:blipFill>
          <a:blip r:embed="rId6"/>
          <a:stretch>
            <a:fillRect/>
          </a:stretch>
        </p:blipFill>
        <p:spPr>
          <a:xfrm>
            <a:off x="793790" y="5872877"/>
            <a:ext cx="1134070" cy="1687592"/>
          </a:xfrm>
          <a:prstGeom prst="rect">
            <a:avLst/>
          </a:prstGeom>
        </p:spPr>
      </p:pic>
      <p:sp>
        <p:nvSpPr>
          <p:cNvPr id="11" name="Text 5"/>
          <p:cNvSpPr/>
          <p:nvPr/>
        </p:nvSpPr>
        <p:spPr>
          <a:xfrm>
            <a:off x="2268022" y="609969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Daily Scrum</a:t>
            </a:r>
            <a:endParaRPr lang="en-US" sz="2300" dirty="0"/>
          </a:p>
        </p:txBody>
      </p:sp>
      <p:sp>
        <p:nvSpPr>
          <p:cNvPr id="12" name="Text 6"/>
          <p:cNvSpPr/>
          <p:nvPr/>
        </p:nvSpPr>
        <p:spPr>
          <a:xfrm>
            <a:off x="2268022" y="6607850"/>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Họp 15 phút mỗi ngày để cập nhật tiến độ và giải quyết trở ngại.</a:t>
            </a:r>
            <a:endParaRPr lang="en-US" sz="1750" dirty="0"/>
          </a:p>
        </p:txBody>
      </p:sp>
    </p:spTree>
    <p:extLst>
      <p:ext uri="{BB962C8B-B14F-4D97-AF65-F5344CB8AC3E}">
        <p14:creationId xmlns:p14="http://schemas.microsoft.com/office/powerpoint/2010/main" val="3522698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5373F91-08DA-C715-208D-0F3EBA3F69D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4F8D5F0-8B5F-15C3-710A-C8122B3094CA}"/>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2EF78FD7-3869-8538-4BE2-89F7381661D8}"/>
              </a:ext>
            </a:extLst>
          </p:cNvPr>
          <p:cNvSpPr/>
          <p:nvPr/>
        </p:nvSpPr>
        <p:spPr>
          <a:xfrm>
            <a:off x="793790" y="669012"/>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Thực </a:t>
            </a:r>
            <a:r>
              <a:rPr lang="en-US" sz="4650" b="1" dirty="0" err="1">
                <a:solidFill>
                  <a:srgbClr val="000000"/>
                </a:solidFill>
                <a:latin typeface="Abadi" panose="020B0604020104020204" pitchFamily="34" charset="0"/>
                <a:ea typeface="Petrona Bold" pitchFamily="34" charset="-122"/>
                <a:cs typeface="Petrona Bold" pitchFamily="34" charset="-120"/>
              </a:rPr>
              <a:t>hiện</a:t>
            </a:r>
            <a:r>
              <a:rPr lang="en-US" sz="4650" b="1" dirty="0">
                <a:solidFill>
                  <a:srgbClr val="000000"/>
                </a:solidFill>
                <a:latin typeface="Abadi" panose="020B0604020104020204" pitchFamily="34" charset="0"/>
                <a:ea typeface="Petrona Bold" pitchFamily="34" charset="-122"/>
                <a:cs typeface="Petrona Bold" pitchFamily="34" charset="-120"/>
              </a:rPr>
              <a:t> Sprint</a:t>
            </a:r>
            <a:endParaRPr lang="en-US" sz="4650" dirty="0"/>
          </a:p>
        </p:txBody>
      </p:sp>
      <p:graphicFrame>
        <p:nvGraphicFramePr>
          <p:cNvPr id="13" name="Bảng 12">
            <a:extLst>
              <a:ext uri="{FF2B5EF4-FFF2-40B4-BE49-F238E27FC236}">
                <a16:creationId xmlns:a16="http://schemas.microsoft.com/office/drawing/2014/main" id="{FE9B2F83-47C8-3C52-7832-C18BBE28A8E8}"/>
              </a:ext>
            </a:extLst>
          </p:cNvPr>
          <p:cNvGraphicFramePr>
            <a:graphicFrameLocks noGrp="1"/>
          </p:cNvGraphicFramePr>
          <p:nvPr/>
        </p:nvGraphicFramePr>
        <p:xfrm>
          <a:off x="927176" y="2818622"/>
          <a:ext cx="7556421" cy="3491975"/>
        </p:xfrm>
        <a:graphic>
          <a:graphicData uri="http://schemas.openxmlformats.org/drawingml/2006/table">
            <a:tbl>
              <a:tblPr firstRow="1" firstCol="1" bandRow="1">
                <a:tableStyleId>{5C22544A-7EE6-4342-B048-85BDC9FD1C3A}</a:tableStyleId>
              </a:tblPr>
              <a:tblGrid>
                <a:gridCol w="1679037">
                  <a:extLst>
                    <a:ext uri="{9D8B030D-6E8A-4147-A177-3AD203B41FA5}">
                      <a16:colId xmlns:a16="http://schemas.microsoft.com/office/drawing/2014/main" val="1199321227"/>
                    </a:ext>
                  </a:extLst>
                </a:gridCol>
                <a:gridCol w="5877384">
                  <a:extLst>
                    <a:ext uri="{9D8B030D-6E8A-4147-A177-3AD203B41FA5}">
                      <a16:colId xmlns:a16="http://schemas.microsoft.com/office/drawing/2014/main" val="1945351271"/>
                    </a:ext>
                  </a:extLst>
                </a:gridCol>
              </a:tblGrid>
              <a:tr h="698395">
                <a:tc>
                  <a:txBody>
                    <a:bodyPr/>
                    <a:lstStyle/>
                    <a:p>
                      <a:pPr marL="0" marR="0" algn="ctr">
                        <a:lnSpc>
                          <a:spcPct val="115000"/>
                        </a:lnSpc>
                        <a:spcAft>
                          <a:spcPts val="800"/>
                        </a:spcAft>
                        <a:buNone/>
                      </a:pPr>
                      <a:r>
                        <a:rPr lang="en-US" sz="1800" kern="0" dirty="0" err="1">
                          <a:effectLst/>
                          <a:latin typeface="Inter" panose="020B0604020202020204" charset="0"/>
                          <a:ea typeface="Inter" panose="020B0604020202020204" charset="0"/>
                        </a:rPr>
                        <a:t>Ngày</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00" kern="0" dirty="0">
                          <a:effectLst/>
                          <a:latin typeface="Inter" panose="020B0604020202020204" charset="0"/>
                          <a:ea typeface="Inter" panose="020B0604020202020204" charset="0"/>
                        </a:rPr>
                        <a:t>Công </a:t>
                      </a:r>
                      <a:r>
                        <a:rPr lang="en-US" sz="1800" kern="0" dirty="0" err="1">
                          <a:effectLst/>
                          <a:latin typeface="Inter" panose="020B0604020202020204" charset="0"/>
                          <a:ea typeface="Inter" panose="020B0604020202020204" charset="0"/>
                        </a:rPr>
                        <a:t>việc</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6197241"/>
                  </a:ext>
                </a:extLst>
              </a:tr>
              <a:tr h="698395">
                <a:tc>
                  <a:txBody>
                    <a:bodyPr/>
                    <a:lstStyle/>
                    <a:p>
                      <a:pPr marL="0" marR="0" algn="ctr">
                        <a:lnSpc>
                          <a:spcPct val="115000"/>
                        </a:lnSpc>
                        <a:spcAft>
                          <a:spcPts val="800"/>
                        </a:spcAft>
                        <a:buNone/>
                      </a:pPr>
                      <a:r>
                        <a:rPr lang="en-US" sz="1800" kern="0" dirty="0" err="1">
                          <a:effectLst/>
                          <a:latin typeface="Inter" panose="020B0604020202020204" charset="0"/>
                          <a:ea typeface="Inter" panose="020B0604020202020204" charset="0"/>
                        </a:rPr>
                        <a:t>Ngày</a:t>
                      </a:r>
                      <a:r>
                        <a:rPr lang="en-US" sz="1800" kern="0" dirty="0">
                          <a:effectLst/>
                          <a:latin typeface="Inter" panose="020B0604020202020204" charset="0"/>
                          <a:ea typeface="Inter" panose="020B0604020202020204" charset="0"/>
                        </a:rPr>
                        <a:t> 1</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00" kern="0" dirty="0" err="1">
                          <a:effectLst/>
                          <a:latin typeface="Inter" panose="020B0604020202020204" charset="0"/>
                          <a:ea typeface="Inter" panose="020B0604020202020204" charset="0"/>
                        </a:rPr>
                        <a:t>Thiết</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kế</a:t>
                      </a:r>
                      <a:r>
                        <a:rPr lang="en-US" sz="1800" kern="0" dirty="0">
                          <a:effectLst/>
                          <a:latin typeface="Inter" panose="020B0604020202020204" charset="0"/>
                          <a:ea typeface="Inter" panose="020B0604020202020204" charset="0"/>
                        </a:rPr>
                        <a:t> UI </a:t>
                      </a:r>
                      <a:r>
                        <a:rPr lang="en-US" sz="1800" kern="0" dirty="0" err="1">
                          <a:effectLst/>
                          <a:latin typeface="Inter" panose="020B0604020202020204" charset="0"/>
                          <a:ea typeface="Inter" panose="020B0604020202020204" charset="0"/>
                        </a:rPr>
                        <a:t>danh</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mục</a:t>
                      </a:r>
                      <a:r>
                        <a:rPr lang="en-US" sz="1800" kern="0" dirty="0">
                          <a:effectLst/>
                          <a:latin typeface="Inter" panose="020B0604020202020204" charset="0"/>
                          <a:ea typeface="Inter" panose="020B0604020202020204" charset="0"/>
                        </a:rPr>
                        <a:t> &amp; </a:t>
                      </a:r>
                      <a:r>
                        <a:rPr lang="en-US" sz="1800" kern="0" dirty="0" err="1">
                          <a:effectLst/>
                          <a:latin typeface="Inter" panose="020B0604020202020204" charset="0"/>
                          <a:ea typeface="Inter" panose="020B0604020202020204" charset="0"/>
                        </a:rPr>
                        <a:t>sản</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phẩm</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1030167253"/>
                  </a:ext>
                </a:extLst>
              </a:tr>
              <a:tr h="698395">
                <a:tc>
                  <a:txBody>
                    <a:bodyPr/>
                    <a:lstStyle/>
                    <a:p>
                      <a:pPr marL="0" marR="0" algn="ctr">
                        <a:lnSpc>
                          <a:spcPct val="115000"/>
                        </a:lnSpc>
                        <a:spcAft>
                          <a:spcPts val="800"/>
                        </a:spcAft>
                        <a:buNone/>
                      </a:pPr>
                      <a:r>
                        <a:rPr lang="en-US" sz="1800" kern="0" dirty="0" err="1">
                          <a:effectLst/>
                          <a:latin typeface="Inter" panose="020B0604020202020204" charset="0"/>
                          <a:ea typeface="Inter" panose="020B0604020202020204" charset="0"/>
                        </a:rPr>
                        <a:t>Ngày</a:t>
                      </a:r>
                      <a:r>
                        <a:rPr lang="en-US" sz="1800" kern="0" dirty="0">
                          <a:effectLst/>
                          <a:latin typeface="Inter" panose="020B0604020202020204" charset="0"/>
                          <a:ea typeface="Inter" panose="020B0604020202020204" charset="0"/>
                        </a:rPr>
                        <a:t> 2–4</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00" kern="0" dirty="0">
                          <a:effectLst/>
                          <a:latin typeface="Inter" panose="020B0604020202020204" charset="0"/>
                          <a:ea typeface="Inter" panose="020B0604020202020204" charset="0"/>
                        </a:rPr>
                        <a:t>Code </a:t>
                      </a:r>
                      <a:r>
                        <a:rPr lang="en-US" sz="1800" kern="0" dirty="0" err="1">
                          <a:effectLst/>
                          <a:latin typeface="Inter" panose="020B0604020202020204" charset="0"/>
                          <a:ea typeface="Inter" panose="020B0604020202020204" charset="0"/>
                        </a:rPr>
                        <a:t>các</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chức</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năng</a:t>
                      </a:r>
                      <a:r>
                        <a:rPr lang="en-US" sz="1800" kern="0" dirty="0">
                          <a:effectLst/>
                          <a:latin typeface="Inter" panose="020B0604020202020204" charset="0"/>
                          <a:ea typeface="Inter" panose="020B0604020202020204" charset="0"/>
                        </a:rPr>
                        <a:t> CRUD (</a:t>
                      </a:r>
                      <a:r>
                        <a:rPr lang="en-US" sz="1800" kern="0" dirty="0" err="1">
                          <a:effectLst/>
                          <a:latin typeface="Inter" panose="020B0604020202020204" charset="0"/>
                          <a:ea typeface="Inter" panose="020B0604020202020204" charset="0"/>
                        </a:rPr>
                        <a:t>thêm</a:t>
                      </a:r>
                      <a:r>
                        <a:rPr lang="en-US" sz="1800" kern="0" dirty="0">
                          <a:effectLst/>
                          <a:latin typeface="Inter" panose="020B0604020202020204" charset="0"/>
                          <a:ea typeface="Inter" panose="020B0604020202020204" charset="0"/>
                        </a:rPr>
                        <a:t>/</a:t>
                      </a:r>
                      <a:r>
                        <a:rPr lang="en-US" sz="1800" kern="0" dirty="0" err="1">
                          <a:effectLst/>
                          <a:latin typeface="Inter" panose="020B0604020202020204" charset="0"/>
                          <a:ea typeface="Inter" panose="020B0604020202020204" charset="0"/>
                        </a:rPr>
                        <a:t>sửa</a:t>
                      </a:r>
                      <a:r>
                        <a:rPr lang="en-US" sz="1800" kern="0" dirty="0">
                          <a:effectLst/>
                          <a:latin typeface="Inter" panose="020B0604020202020204" charset="0"/>
                          <a:ea typeface="Inter" panose="020B0604020202020204" charset="0"/>
                        </a:rPr>
                        <a:t>/</a:t>
                      </a:r>
                      <a:r>
                        <a:rPr lang="en-US" sz="1800" kern="0" dirty="0" err="1">
                          <a:effectLst/>
                          <a:latin typeface="Inter" panose="020B0604020202020204" charset="0"/>
                          <a:ea typeface="Inter" panose="020B0604020202020204" charset="0"/>
                        </a:rPr>
                        <a:t>xóa</a:t>
                      </a:r>
                      <a:r>
                        <a:rPr lang="en-US" sz="1800" kern="0" dirty="0">
                          <a:effectLst/>
                          <a:latin typeface="Inter" panose="020B0604020202020204" charset="0"/>
                          <a:ea typeface="Inter" panose="020B0604020202020204" charset="0"/>
                        </a:rPr>
                        <a:t>)</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3968618742"/>
                  </a:ext>
                </a:extLst>
              </a:tr>
              <a:tr h="698395">
                <a:tc>
                  <a:txBody>
                    <a:bodyPr/>
                    <a:lstStyle/>
                    <a:p>
                      <a:pPr marL="0" marR="0" algn="ctr">
                        <a:lnSpc>
                          <a:spcPct val="115000"/>
                        </a:lnSpc>
                        <a:spcAft>
                          <a:spcPts val="800"/>
                        </a:spcAft>
                        <a:buNone/>
                      </a:pPr>
                      <a:r>
                        <a:rPr lang="en-US" sz="1800" kern="0" dirty="0" err="1">
                          <a:effectLst/>
                          <a:latin typeface="Inter" panose="020B0604020202020204" charset="0"/>
                          <a:ea typeface="Inter" panose="020B0604020202020204" charset="0"/>
                        </a:rPr>
                        <a:t>Ngày</a:t>
                      </a:r>
                      <a:r>
                        <a:rPr lang="en-US" sz="1800" kern="0" dirty="0">
                          <a:effectLst/>
                          <a:latin typeface="Inter" panose="020B0604020202020204" charset="0"/>
                          <a:ea typeface="Inter" panose="020B0604020202020204" charset="0"/>
                        </a:rPr>
                        <a:t> 5–6</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00" kern="0" dirty="0" err="1">
                          <a:effectLst/>
                          <a:latin typeface="Inter" panose="020B0604020202020204" charset="0"/>
                          <a:ea typeface="Inter" panose="020B0604020202020204" charset="0"/>
                        </a:rPr>
                        <a:t>Tích</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hợp</a:t>
                      </a:r>
                      <a:r>
                        <a:rPr lang="en-US" sz="1800" kern="0" dirty="0">
                          <a:effectLst/>
                          <a:latin typeface="Inter" panose="020B0604020202020204" charset="0"/>
                          <a:ea typeface="Inter" panose="020B0604020202020204" charset="0"/>
                        </a:rPr>
                        <a:t> frontend ↔ backend</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2322468147"/>
                  </a:ext>
                </a:extLst>
              </a:tr>
              <a:tr h="698395">
                <a:tc>
                  <a:txBody>
                    <a:bodyPr/>
                    <a:lstStyle/>
                    <a:p>
                      <a:pPr marL="0" marR="0" algn="ctr">
                        <a:lnSpc>
                          <a:spcPct val="115000"/>
                        </a:lnSpc>
                        <a:spcAft>
                          <a:spcPts val="800"/>
                        </a:spcAft>
                        <a:buNone/>
                      </a:pPr>
                      <a:r>
                        <a:rPr lang="en-US" sz="1800" kern="0" dirty="0" err="1">
                          <a:effectLst/>
                          <a:latin typeface="Inter" panose="020B0604020202020204" charset="0"/>
                          <a:ea typeface="Inter" panose="020B0604020202020204" charset="0"/>
                        </a:rPr>
                        <a:t>Ngày</a:t>
                      </a:r>
                      <a:r>
                        <a:rPr lang="en-US" sz="1800" kern="0" dirty="0">
                          <a:effectLst/>
                          <a:latin typeface="Inter" panose="020B0604020202020204" charset="0"/>
                          <a:ea typeface="Inter" panose="020B0604020202020204" charset="0"/>
                        </a:rPr>
                        <a:t> 7–10</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00" kern="0" dirty="0" err="1">
                          <a:effectLst/>
                          <a:latin typeface="Inter" panose="020B0604020202020204" charset="0"/>
                          <a:ea typeface="Inter" panose="020B0604020202020204" charset="0"/>
                        </a:rPr>
                        <a:t>Viết</a:t>
                      </a:r>
                      <a:r>
                        <a:rPr lang="en-US" sz="1800" kern="0" dirty="0">
                          <a:effectLst/>
                          <a:latin typeface="Inter" panose="020B0604020202020204" charset="0"/>
                          <a:ea typeface="Inter" panose="020B0604020202020204" charset="0"/>
                        </a:rPr>
                        <a:t> test case, </a:t>
                      </a:r>
                      <a:r>
                        <a:rPr lang="en-US" sz="1800" kern="0" dirty="0" err="1">
                          <a:effectLst/>
                          <a:latin typeface="Inter" panose="020B0604020202020204" charset="0"/>
                          <a:ea typeface="Inter" panose="020B0604020202020204" charset="0"/>
                        </a:rPr>
                        <a:t>kiểm</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thử</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nội</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bộ</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sửa</a:t>
                      </a:r>
                      <a:r>
                        <a:rPr lang="en-US" sz="1800" kern="0" dirty="0">
                          <a:effectLst/>
                          <a:latin typeface="Inter" panose="020B0604020202020204" charset="0"/>
                          <a:ea typeface="Inter" panose="020B0604020202020204" charset="0"/>
                        </a:rPr>
                        <a:t> </a:t>
                      </a:r>
                      <a:r>
                        <a:rPr lang="en-US" sz="1800" kern="0" dirty="0" err="1">
                          <a:effectLst/>
                          <a:latin typeface="Inter" panose="020B0604020202020204" charset="0"/>
                          <a:ea typeface="Inter" panose="020B0604020202020204" charset="0"/>
                        </a:rPr>
                        <a:t>lỗi</a:t>
                      </a:r>
                      <a:endParaRPr lang="en-US" sz="1800" kern="100" dirty="0">
                        <a:effectLst/>
                        <a:latin typeface="Inter" panose="020B0604020202020204" charset="0"/>
                        <a:ea typeface="Inter"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4036912046"/>
                  </a:ext>
                </a:extLst>
              </a:tr>
            </a:tbl>
          </a:graphicData>
        </a:graphic>
      </p:graphicFrame>
    </p:spTree>
    <p:extLst>
      <p:ext uri="{BB962C8B-B14F-4D97-AF65-F5344CB8AC3E}">
        <p14:creationId xmlns:p14="http://schemas.microsoft.com/office/powerpoint/2010/main" val="884338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1805C9-0F72-09DB-01CA-5C2C5C8C1C1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0F0982B-E653-0879-798B-CEF8BAEAEED3}"/>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1728BBA0-ECD1-5650-4B40-A64B18ED2921}"/>
              </a:ext>
            </a:extLst>
          </p:cNvPr>
          <p:cNvSpPr/>
          <p:nvPr/>
        </p:nvSpPr>
        <p:spPr>
          <a:xfrm>
            <a:off x="793790" y="669012"/>
            <a:ext cx="7556421" cy="1488519"/>
          </a:xfrm>
          <a:prstGeom prst="rect">
            <a:avLst/>
          </a:prstGeom>
          <a:noFill/>
          <a:ln/>
        </p:spPr>
        <p:txBody>
          <a:bodyPr wrap="square" lIns="0" tIns="0" rIns="0" bIns="0" rtlCol="0" anchor="t"/>
          <a:lstStyle/>
          <a:p>
            <a:pPr marL="0" indent="0" algn="l">
              <a:lnSpc>
                <a:spcPts val="5850"/>
              </a:lnSpc>
              <a:buNone/>
            </a:pPr>
            <a:r>
              <a:rPr lang="vi-VN" sz="4650" b="1" dirty="0">
                <a:solidFill>
                  <a:srgbClr val="000000"/>
                </a:solidFill>
                <a:latin typeface="Petrona Bold" pitchFamily="34" charset="0"/>
                <a:ea typeface="Petrona Bold" pitchFamily="34" charset="-122"/>
                <a:cs typeface="Petrona Bold" pitchFamily="34" charset="-120"/>
              </a:rPr>
              <a:t>Họp </a:t>
            </a:r>
            <a:r>
              <a:rPr lang="en-US" sz="4650" b="1" dirty="0">
                <a:solidFill>
                  <a:srgbClr val="000000"/>
                </a:solidFill>
                <a:latin typeface="Abadi" panose="020B0604020104020204" pitchFamily="34" charset="0"/>
                <a:ea typeface="Petrona Bold" pitchFamily="34" charset="-122"/>
                <a:cs typeface="Petrona Bold" pitchFamily="34" charset="-120"/>
              </a:rPr>
              <a:t>Daily Scrum</a:t>
            </a:r>
            <a:endParaRPr lang="en-US" sz="4650" dirty="0"/>
          </a:p>
        </p:txBody>
      </p:sp>
      <p:sp>
        <p:nvSpPr>
          <p:cNvPr id="15" name="Hộp Văn bản 14">
            <a:extLst>
              <a:ext uri="{FF2B5EF4-FFF2-40B4-BE49-F238E27FC236}">
                <a16:creationId xmlns:a16="http://schemas.microsoft.com/office/drawing/2014/main" id="{FA790BB0-04F0-7D58-F49D-8D46DC170D08}"/>
              </a:ext>
            </a:extLst>
          </p:cNvPr>
          <p:cNvSpPr txBox="1"/>
          <p:nvPr/>
        </p:nvSpPr>
        <p:spPr>
          <a:xfrm>
            <a:off x="914400" y="2753241"/>
            <a:ext cx="7315200" cy="3037435"/>
          </a:xfrm>
          <a:prstGeom prst="rect">
            <a:avLst/>
          </a:prstGeom>
          <a:noFill/>
        </p:spPr>
        <p:txBody>
          <a:bodyPr wrap="square">
            <a:spAutoFit/>
          </a:bodyPr>
          <a:lstStyle/>
          <a:p>
            <a:pPr marR="0" lvl="0">
              <a:lnSpc>
                <a:spcPct val="115000"/>
              </a:lnSpc>
            </a:pPr>
            <a:r>
              <a:rPr lang="en-US" b="1" kern="100" dirty="0">
                <a:effectLst/>
                <a:latin typeface="Inter" panose="020B0604020202020204" charset="0"/>
                <a:ea typeface="Inter" panose="020B0604020202020204" charset="0"/>
                <a:cs typeface="Times New Roman" panose="02020603050405020304" pitchFamily="18" charset="0"/>
              </a:rPr>
              <a:t>Daily Scrum – </a:t>
            </a:r>
            <a:r>
              <a:rPr lang="en-US" b="1" kern="100" dirty="0" err="1">
                <a:effectLst/>
                <a:latin typeface="Inter" panose="020B0604020202020204" charset="0"/>
                <a:ea typeface="Inter" panose="020B0604020202020204" charset="0"/>
                <a:cs typeface="Times New Roman" panose="02020603050405020304" pitchFamily="18" charset="0"/>
              </a:rPr>
              <a:t>Họp</a:t>
            </a:r>
            <a:r>
              <a:rPr lang="en-US" b="1" kern="100" dirty="0">
                <a:effectLst/>
                <a:latin typeface="Inter" panose="020B0604020202020204" charset="0"/>
                <a:ea typeface="Inter" panose="020B0604020202020204" charset="0"/>
                <a:cs typeface="Times New Roman" panose="02020603050405020304" pitchFamily="18" charset="0"/>
              </a:rPr>
              <a:t> </a:t>
            </a:r>
            <a:r>
              <a:rPr lang="en-US" b="1" kern="100" dirty="0" err="1">
                <a:effectLst/>
                <a:latin typeface="Inter" panose="020B0604020202020204" charset="0"/>
                <a:ea typeface="Inter" panose="020B0604020202020204" charset="0"/>
                <a:cs typeface="Times New Roman" panose="02020603050405020304" pitchFamily="18" charset="0"/>
              </a:rPr>
              <a:t>mỗi</a:t>
            </a:r>
            <a:r>
              <a:rPr lang="en-US" b="1" kern="100" dirty="0">
                <a:effectLst/>
                <a:latin typeface="Inter" panose="020B0604020202020204" charset="0"/>
                <a:ea typeface="Inter" panose="020B0604020202020204" charset="0"/>
                <a:cs typeface="Times New Roman" panose="02020603050405020304" pitchFamily="18" charset="0"/>
              </a:rPr>
              <a:t> </a:t>
            </a:r>
            <a:r>
              <a:rPr lang="en-US" b="1" kern="100" dirty="0" err="1">
                <a:effectLst/>
                <a:latin typeface="Inter" panose="020B0604020202020204" charset="0"/>
                <a:ea typeface="Inter" panose="020B0604020202020204" charset="0"/>
                <a:cs typeface="Times New Roman" panose="02020603050405020304" pitchFamily="18" charset="0"/>
              </a:rPr>
              <a:t>ngày</a:t>
            </a:r>
            <a:r>
              <a:rPr lang="en-US" b="1" kern="100" dirty="0">
                <a:effectLst/>
                <a:latin typeface="Inter" panose="020B0604020202020204" charset="0"/>
                <a:ea typeface="Inter" panose="020B0604020202020204" charset="0"/>
                <a:cs typeface="Times New Roman" panose="02020603050405020304" pitchFamily="18" charset="0"/>
              </a:rPr>
              <a:t> 15 </a:t>
            </a:r>
            <a:r>
              <a:rPr lang="en-US" b="1" kern="100" dirty="0" err="1">
                <a:effectLst/>
                <a:latin typeface="Inter" panose="020B0604020202020204" charset="0"/>
                <a:ea typeface="Inter" panose="020B0604020202020204" charset="0"/>
                <a:cs typeface="Times New Roman" panose="02020603050405020304" pitchFamily="18" charset="0"/>
              </a:rPr>
              <a:t>phút</a:t>
            </a:r>
            <a:endParaRPr lang="en-US" kern="100" dirty="0">
              <a:effectLst/>
              <a:latin typeface="Inter" panose="020B0604020202020204" charset="0"/>
              <a:ea typeface="Inter" panose="020B0604020202020204" charset="0"/>
              <a:cs typeface="Times New Roman" panose="02020603050405020304" pitchFamily="18" charset="0"/>
            </a:endParaRPr>
          </a:p>
          <a:p>
            <a:pPr marL="228600" marR="0">
              <a:lnSpc>
                <a:spcPct val="115000"/>
              </a:lnSpc>
              <a:buNone/>
            </a:pPr>
            <a:r>
              <a:rPr lang="en-US" kern="100" dirty="0" err="1">
                <a:effectLst/>
                <a:latin typeface="Inter" panose="020B0604020202020204" charset="0"/>
                <a:ea typeface="Inter" panose="020B0604020202020204" charset="0"/>
                <a:cs typeface="Times New Roman" panose="02020603050405020304" pitchFamily="18" charset="0"/>
              </a:rPr>
              <a:t>Trả</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lời</a:t>
            </a:r>
            <a:r>
              <a:rPr lang="en-US" kern="100" dirty="0">
                <a:effectLst/>
                <a:latin typeface="Inter" panose="020B0604020202020204" charset="0"/>
                <a:ea typeface="Inter" panose="020B0604020202020204" charset="0"/>
                <a:cs typeface="Times New Roman" panose="02020603050405020304" pitchFamily="18" charset="0"/>
              </a:rPr>
              <a:t> 3 </a:t>
            </a:r>
            <a:r>
              <a:rPr lang="en-US" kern="100" dirty="0" err="1">
                <a:effectLst/>
                <a:latin typeface="Inter" panose="020B0604020202020204" charset="0"/>
                <a:ea typeface="Inter" panose="020B0604020202020204" charset="0"/>
                <a:cs typeface="Times New Roman" panose="02020603050405020304" pitchFamily="18" charset="0"/>
              </a:rPr>
              <a:t>câu</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hỏi</a:t>
            </a:r>
            <a:r>
              <a:rPr lang="en-US" kern="100" dirty="0">
                <a:effectLst/>
                <a:latin typeface="Inter" panose="020B0604020202020204" charset="0"/>
                <a:ea typeface="Inter" panose="020B0604020202020204" charset="0"/>
                <a:cs typeface="Times New Roman" panose="02020603050405020304" pitchFamily="18" charset="0"/>
              </a:rPr>
              <a:t>:</a:t>
            </a:r>
          </a:p>
          <a:p>
            <a:pPr marL="342900" marR="0" lvl="0" indent="-342900">
              <a:lnSpc>
                <a:spcPct val="115000"/>
              </a:lnSpc>
              <a:buFont typeface="Times New Roman" panose="02020603050405020304" pitchFamily="18" charset="0"/>
              <a:buChar char="+"/>
            </a:pPr>
            <a:r>
              <a:rPr lang="en-US" kern="100" dirty="0" err="1">
                <a:effectLst/>
                <a:latin typeface="Inter" panose="020B0604020202020204" charset="0"/>
                <a:ea typeface="Inter" panose="020B0604020202020204" charset="0"/>
                <a:cs typeface="Times New Roman" panose="02020603050405020304" pitchFamily="18" charset="0"/>
              </a:rPr>
              <a:t>Hôm</a:t>
            </a:r>
            <a:r>
              <a:rPr lang="en-US" kern="100" dirty="0">
                <a:effectLst/>
                <a:latin typeface="Inter" panose="020B0604020202020204" charset="0"/>
                <a:ea typeface="Inter" panose="020B0604020202020204" charset="0"/>
                <a:cs typeface="Times New Roman" panose="02020603050405020304" pitchFamily="18" charset="0"/>
              </a:rPr>
              <a:t> qua </a:t>
            </a:r>
            <a:r>
              <a:rPr lang="en-US" kern="100" dirty="0" err="1">
                <a:effectLst/>
                <a:latin typeface="Inter" panose="020B0604020202020204" charset="0"/>
                <a:ea typeface="Inter" panose="020B0604020202020204" charset="0"/>
                <a:cs typeface="Times New Roman" panose="02020603050405020304" pitchFamily="18" charset="0"/>
              </a:rPr>
              <a:t>tôi</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đã</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làm</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gì</a:t>
            </a:r>
            <a:r>
              <a:rPr lang="en-US" kern="100" dirty="0">
                <a:effectLst/>
                <a:latin typeface="Inter" panose="020B0604020202020204" charset="0"/>
                <a:ea typeface="Inter" panose="020B0604020202020204" charset="0"/>
                <a:cs typeface="Times New Roman" panose="02020603050405020304" pitchFamily="18" charset="0"/>
              </a:rPr>
              <a:t>?</a:t>
            </a:r>
          </a:p>
          <a:p>
            <a:pPr marL="228600" marR="0">
              <a:lnSpc>
                <a:spcPct val="115000"/>
              </a:lnSpc>
              <a:buNone/>
            </a:pPr>
            <a:r>
              <a:rPr lang="en-US" kern="100" dirty="0">
                <a:effectLst/>
                <a:latin typeface="Inter" panose="020B0604020202020204" charset="0"/>
                <a:ea typeface="Inter" panose="020B0604020202020204" charset="0"/>
                <a:cs typeface="Times New Roman" panose="02020603050405020304" pitchFamily="18" charset="0"/>
              </a:rPr>
              <a:t> </a:t>
            </a:r>
          </a:p>
          <a:p>
            <a:pPr marL="342900" marR="0" lvl="0" indent="-342900">
              <a:lnSpc>
                <a:spcPct val="115000"/>
              </a:lnSpc>
              <a:buFont typeface="Times New Roman" panose="02020603050405020304" pitchFamily="18" charset="0"/>
              <a:buChar char="+"/>
            </a:pPr>
            <a:r>
              <a:rPr lang="en-US" kern="100" dirty="0" err="1">
                <a:effectLst/>
                <a:latin typeface="Inter" panose="020B0604020202020204" charset="0"/>
                <a:ea typeface="Inter" panose="020B0604020202020204" charset="0"/>
                <a:cs typeface="Times New Roman" panose="02020603050405020304" pitchFamily="18" charset="0"/>
              </a:rPr>
              <a:t>Hôm</a:t>
            </a:r>
            <a:r>
              <a:rPr lang="en-US" kern="100" dirty="0">
                <a:effectLst/>
                <a:latin typeface="Inter" panose="020B0604020202020204" charset="0"/>
                <a:ea typeface="Inter" panose="020B0604020202020204" charset="0"/>
                <a:cs typeface="Times New Roman" panose="02020603050405020304" pitchFamily="18" charset="0"/>
              </a:rPr>
              <a:t> nay </a:t>
            </a:r>
            <a:r>
              <a:rPr lang="en-US" kern="100" dirty="0" err="1">
                <a:effectLst/>
                <a:latin typeface="Inter" panose="020B0604020202020204" charset="0"/>
                <a:ea typeface="Inter" panose="020B0604020202020204" charset="0"/>
                <a:cs typeface="Times New Roman" panose="02020603050405020304" pitchFamily="18" charset="0"/>
              </a:rPr>
              <a:t>tôi</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sẽ</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làm</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gì</a:t>
            </a:r>
            <a:r>
              <a:rPr lang="en-US" kern="100" dirty="0">
                <a:effectLst/>
                <a:latin typeface="Inter" panose="020B0604020202020204" charset="0"/>
                <a:ea typeface="Inter" panose="020B0604020202020204" charset="0"/>
                <a:cs typeface="Times New Roman" panose="02020603050405020304" pitchFamily="18" charset="0"/>
              </a:rPr>
              <a:t>?</a:t>
            </a:r>
          </a:p>
          <a:p>
            <a:pPr marL="228600" marR="0">
              <a:lnSpc>
                <a:spcPct val="115000"/>
              </a:lnSpc>
              <a:buNone/>
            </a:pPr>
            <a:r>
              <a:rPr lang="en-US" kern="100" dirty="0">
                <a:effectLst/>
                <a:latin typeface="Inter" panose="020B0604020202020204" charset="0"/>
                <a:ea typeface="Inter" panose="020B0604020202020204" charset="0"/>
                <a:cs typeface="Times New Roman" panose="02020603050405020304" pitchFamily="18" charset="0"/>
              </a:rPr>
              <a:t> </a:t>
            </a:r>
          </a:p>
          <a:p>
            <a:pPr marL="342900" marR="0" lvl="0" indent="-342900">
              <a:lnSpc>
                <a:spcPct val="115000"/>
              </a:lnSpc>
              <a:spcAft>
                <a:spcPts val="800"/>
              </a:spcAft>
              <a:buFont typeface="Times New Roman" panose="02020603050405020304" pitchFamily="18" charset="0"/>
              <a:buChar char="+"/>
            </a:pPr>
            <a:r>
              <a:rPr lang="en-US" kern="100" dirty="0" err="1">
                <a:effectLst/>
                <a:latin typeface="Inter" panose="020B0604020202020204" charset="0"/>
                <a:ea typeface="Inter" panose="020B0604020202020204" charset="0"/>
                <a:cs typeface="Times New Roman" panose="02020603050405020304" pitchFamily="18" charset="0"/>
              </a:rPr>
              <a:t>Tôi</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gặp</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trở</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ngại</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gì</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không</a:t>
            </a:r>
            <a:r>
              <a:rPr lang="en-US" kern="100" dirty="0">
                <a:effectLst/>
                <a:latin typeface="Inter" panose="020B0604020202020204" charset="0"/>
                <a:ea typeface="Inter" panose="020B0604020202020204" charset="0"/>
                <a:cs typeface="Times New Roman" panose="02020603050405020304" pitchFamily="18" charset="0"/>
              </a:rPr>
              <a:t>?</a:t>
            </a:r>
          </a:p>
          <a:p>
            <a:pPr marL="0" marR="0">
              <a:lnSpc>
                <a:spcPct val="115000"/>
              </a:lnSpc>
              <a:spcAft>
                <a:spcPts val="800"/>
              </a:spcAft>
            </a:pP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Mục</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tiêu</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Nắm</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bắt</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tiến</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độ</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hỗ</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trợ</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nhau</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ngăn</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chặn</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tắc</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nghẽn</a:t>
            </a:r>
            <a:r>
              <a:rPr lang="en-US" kern="100" dirty="0">
                <a:effectLst/>
                <a:latin typeface="Inter" panose="020B0604020202020204" charset="0"/>
                <a:ea typeface="Inter" panose="020B0604020202020204" charset="0"/>
                <a:cs typeface="Times New Roman" panose="02020603050405020304" pitchFamily="18" charset="0"/>
              </a:rPr>
              <a:t> </a:t>
            </a:r>
            <a:r>
              <a:rPr lang="en-US" kern="100" dirty="0" err="1">
                <a:effectLst/>
                <a:latin typeface="Inter" panose="020B0604020202020204" charset="0"/>
                <a:ea typeface="Inter" panose="020B0604020202020204" charset="0"/>
                <a:cs typeface="Times New Roman" panose="02020603050405020304" pitchFamily="18" charset="0"/>
              </a:rPr>
              <a:t>sớm</a:t>
            </a:r>
            <a:r>
              <a:rPr lang="en-US" kern="100" dirty="0">
                <a:effectLst/>
                <a:latin typeface="Inter" panose="020B0604020202020204" charset="0"/>
                <a:ea typeface="Inter" panose="020B0604020202020204" charset="0"/>
                <a:cs typeface="Times New Roman" panose="02020603050405020304" pitchFamily="18" charset="0"/>
              </a:rPr>
              <a:t>.</a:t>
            </a:r>
          </a:p>
        </p:txBody>
      </p:sp>
    </p:spTree>
    <p:extLst>
      <p:ext uri="{BB962C8B-B14F-4D97-AF65-F5344CB8AC3E}">
        <p14:creationId xmlns:p14="http://schemas.microsoft.com/office/powerpoint/2010/main" val="2534534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09293"/>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Đánh giá Sprint và cải tiến quy trình</a:t>
            </a:r>
            <a:endParaRPr lang="en-US" sz="4650" dirty="0"/>
          </a:p>
        </p:txBody>
      </p:sp>
      <p:sp>
        <p:nvSpPr>
          <p:cNvPr id="4" name="Shape 1"/>
          <p:cNvSpPr/>
          <p:nvPr/>
        </p:nvSpPr>
        <p:spPr>
          <a:xfrm>
            <a:off x="6280190" y="2837974"/>
            <a:ext cx="170021" cy="1233964"/>
          </a:xfrm>
          <a:prstGeom prst="roundRect">
            <a:avLst>
              <a:gd name="adj" fmla="val 56033"/>
            </a:avLst>
          </a:prstGeom>
          <a:solidFill>
            <a:srgbClr val="CCEEFF"/>
          </a:solidFill>
          <a:ln w="7620">
            <a:solidFill>
              <a:srgbClr val="B2D4E5"/>
            </a:solidFill>
            <a:prstDash val="solid"/>
          </a:ln>
        </p:spPr>
        <p:txBody>
          <a:bodyPr/>
          <a:lstStyle/>
          <a:p>
            <a:endParaRPr lang="en-US"/>
          </a:p>
        </p:txBody>
      </p:sp>
      <p:sp>
        <p:nvSpPr>
          <p:cNvPr id="5" name="Text 2"/>
          <p:cNvSpPr/>
          <p:nvPr/>
        </p:nvSpPr>
        <p:spPr>
          <a:xfrm>
            <a:off x="6790373" y="283797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Sprint Review</a:t>
            </a:r>
            <a:endParaRPr lang="en-US" sz="2300" dirty="0"/>
          </a:p>
        </p:txBody>
      </p:sp>
      <p:sp>
        <p:nvSpPr>
          <p:cNvPr id="6" name="Text 3"/>
          <p:cNvSpPr/>
          <p:nvPr/>
        </p:nvSpPr>
        <p:spPr>
          <a:xfrm>
            <a:off x="6790373" y="3346133"/>
            <a:ext cx="704623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Demo chức năng thêm, sửa, xóa danh mục và sản phẩm, nhận phản hồi từ Product Owner.</a:t>
            </a:r>
            <a:endParaRPr lang="en-US" sz="1750" dirty="0"/>
          </a:p>
        </p:txBody>
      </p:sp>
      <p:sp>
        <p:nvSpPr>
          <p:cNvPr id="7" name="Shape 4"/>
          <p:cNvSpPr/>
          <p:nvPr/>
        </p:nvSpPr>
        <p:spPr>
          <a:xfrm>
            <a:off x="6620351" y="4298752"/>
            <a:ext cx="170021" cy="1233964"/>
          </a:xfrm>
          <a:prstGeom prst="roundRect">
            <a:avLst>
              <a:gd name="adj" fmla="val 56033"/>
            </a:avLst>
          </a:prstGeom>
          <a:solidFill>
            <a:srgbClr val="CCEEFF"/>
          </a:solidFill>
          <a:ln w="7620">
            <a:solidFill>
              <a:srgbClr val="B2D4E5"/>
            </a:solidFill>
            <a:prstDash val="solid"/>
          </a:ln>
        </p:spPr>
        <p:txBody>
          <a:bodyPr/>
          <a:lstStyle/>
          <a:p>
            <a:endParaRPr lang="en-US"/>
          </a:p>
        </p:txBody>
      </p:sp>
      <p:sp>
        <p:nvSpPr>
          <p:cNvPr id="8" name="Text 5"/>
          <p:cNvSpPr/>
          <p:nvPr/>
        </p:nvSpPr>
        <p:spPr>
          <a:xfrm>
            <a:off x="7130534" y="429875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Sprint Retrospective</a:t>
            </a:r>
            <a:endParaRPr lang="en-US" sz="2300" dirty="0"/>
          </a:p>
        </p:txBody>
      </p:sp>
      <p:sp>
        <p:nvSpPr>
          <p:cNvPr id="9" name="Text 6"/>
          <p:cNvSpPr/>
          <p:nvPr/>
        </p:nvSpPr>
        <p:spPr>
          <a:xfrm>
            <a:off x="7130534" y="4806910"/>
            <a:ext cx="670607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Đánh giá điểm mạnh và điểm cần cải thiện, ví dụ tăng thời gian kiểm thử.</a:t>
            </a:r>
            <a:endParaRPr lang="en-US" sz="1750" dirty="0"/>
          </a:p>
        </p:txBody>
      </p:sp>
      <p:sp>
        <p:nvSpPr>
          <p:cNvPr id="10" name="Shape 7"/>
          <p:cNvSpPr/>
          <p:nvPr/>
        </p:nvSpPr>
        <p:spPr>
          <a:xfrm>
            <a:off x="6960632" y="5759529"/>
            <a:ext cx="170021" cy="1233964"/>
          </a:xfrm>
          <a:prstGeom prst="roundRect">
            <a:avLst>
              <a:gd name="adj" fmla="val 56033"/>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7470815" y="5759529"/>
            <a:ext cx="343804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Kế hoạch Sprint tiếp theo</a:t>
            </a:r>
            <a:endParaRPr lang="en-US" sz="2300" dirty="0"/>
          </a:p>
        </p:txBody>
      </p:sp>
      <p:sp>
        <p:nvSpPr>
          <p:cNvPr id="12" name="Text 9"/>
          <p:cNvSpPr/>
          <p:nvPr/>
        </p:nvSpPr>
        <p:spPr>
          <a:xfrm>
            <a:off x="7470815" y="6267688"/>
            <a:ext cx="636579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Tiếp tục phát triển các chức năng xử lý đơn hàng, quản lý kho, gửi email và bảo mật.</a:t>
            </a:r>
            <a:endParaRPr lang="en-US" sz="1750" dirty="0"/>
          </a:p>
        </p:txBody>
      </p:sp>
    </p:spTree>
    <p:extLst>
      <p:ext uri="{BB962C8B-B14F-4D97-AF65-F5344CB8AC3E}">
        <p14:creationId xmlns:p14="http://schemas.microsoft.com/office/powerpoint/2010/main" val="2847166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20272"/>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Công cụ hỗ trợ quy trình Agile</a:t>
            </a:r>
            <a:endParaRPr lang="en-US" sz="4650" dirty="0"/>
          </a:p>
        </p:txBody>
      </p:sp>
      <p:sp>
        <p:nvSpPr>
          <p:cNvPr id="4" name="Shape 1"/>
          <p:cNvSpPr/>
          <p:nvPr/>
        </p:nvSpPr>
        <p:spPr>
          <a:xfrm>
            <a:off x="793790" y="3048953"/>
            <a:ext cx="7556421" cy="2979420"/>
          </a:xfrm>
          <a:prstGeom prst="roundRect">
            <a:avLst>
              <a:gd name="adj" fmla="val 3198"/>
            </a:avLst>
          </a:prstGeom>
          <a:noFill/>
          <a:ln w="7620">
            <a:solidFill>
              <a:srgbClr val="000000">
                <a:alpha val="8000"/>
              </a:srgbClr>
            </a:solidFill>
            <a:prstDash val="solid"/>
          </a:ln>
        </p:spPr>
        <p:txBody>
          <a:bodyPr/>
          <a:lstStyle/>
          <a:p>
            <a:endParaRPr lang="en-US"/>
          </a:p>
        </p:txBody>
      </p:sp>
      <p:sp>
        <p:nvSpPr>
          <p:cNvPr id="5" name="Shape 2"/>
          <p:cNvSpPr/>
          <p:nvPr/>
        </p:nvSpPr>
        <p:spPr>
          <a:xfrm>
            <a:off x="801410" y="3056573"/>
            <a:ext cx="7541181" cy="650319"/>
          </a:xfrm>
          <a:prstGeom prst="rect">
            <a:avLst/>
          </a:prstGeom>
          <a:solidFill>
            <a:srgbClr val="FFFFFF">
              <a:alpha val="4000"/>
            </a:srgbClr>
          </a:solidFill>
          <a:ln/>
        </p:spPr>
        <p:txBody>
          <a:bodyPr/>
          <a:lstStyle/>
          <a:p>
            <a:endParaRPr lang="en-US"/>
          </a:p>
        </p:txBody>
      </p:sp>
      <p:sp>
        <p:nvSpPr>
          <p:cNvPr id="6" name="Text 3"/>
          <p:cNvSpPr/>
          <p:nvPr/>
        </p:nvSpPr>
        <p:spPr>
          <a:xfrm>
            <a:off x="1028224" y="3200281"/>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Quản lý công việc</a:t>
            </a:r>
            <a:endParaRPr lang="en-US" sz="1750" dirty="0"/>
          </a:p>
        </p:txBody>
      </p:sp>
      <p:sp>
        <p:nvSpPr>
          <p:cNvPr id="7" name="Text 4"/>
          <p:cNvSpPr/>
          <p:nvPr/>
        </p:nvSpPr>
        <p:spPr>
          <a:xfrm>
            <a:off x="4802624" y="3200281"/>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Trello, Jira, GitHub Projects</a:t>
            </a:r>
            <a:endParaRPr lang="en-US" sz="1750" dirty="0"/>
          </a:p>
        </p:txBody>
      </p:sp>
      <p:sp>
        <p:nvSpPr>
          <p:cNvPr id="8" name="Shape 5"/>
          <p:cNvSpPr/>
          <p:nvPr/>
        </p:nvSpPr>
        <p:spPr>
          <a:xfrm>
            <a:off x="801410" y="3706892"/>
            <a:ext cx="7541181" cy="650319"/>
          </a:xfrm>
          <a:prstGeom prst="rect">
            <a:avLst/>
          </a:prstGeom>
          <a:solidFill>
            <a:srgbClr val="000000">
              <a:alpha val="4000"/>
            </a:srgbClr>
          </a:solidFill>
          <a:ln/>
        </p:spPr>
        <p:txBody>
          <a:bodyPr/>
          <a:lstStyle/>
          <a:p>
            <a:endParaRPr lang="en-US"/>
          </a:p>
        </p:txBody>
      </p:sp>
      <p:sp>
        <p:nvSpPr>
          <p:cNvPr id="9" name="Text 6"/>
          <p:cNvSpPr/>
          <p:nvPr/>
        </p:nvSpPr>
        <p:spPr>
          <a:xfrm>
            <a:off x="1028224" y="3850600"/>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Quản lý mã nguồn</a:t>
            </a:r>
            <a:endParaRPr lang="en-US" sz="1750" dirty="0"/>
          </a:p>
        </p:txBody>
      </p:sp>
      <p:sp>
        <p:nvSpPr>
          <p:cNvPr id="10" name="Text 7"/>
          <p:cNvSpPr/>
          <p:nvPr/>
        </p:nvSpPr>
        <p:spPr>
          <a:xfrm>
            <a:off x="4802624" y="3850600"/>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Git + GitHub/GitLab/Bitbucket</a:t>
            </a:r>
            <a:endParaRPr lang="en-US" sz="1750" dirty="0"/>
          </a:p>
        </p:txBody>
      </p:sp>
      <p:sp>
        <p:nvSpPr>
          <p:cNvPr id="11" name="Shape 8"/>
          <p:cNvSpPr/>
          <p:nvPr/>
        </p:nvSpPr>
        <p:spPr>
          <a:xfrm>
            <a:off x="801410" y="4357211"/>
            <a:ext cx="7541181" cy="650319"/>
          </a:xfrm>
          <a:prstGeom prst="rect">
            <a:avLst/>
          </a:prstGeom>
          <a:solidFill>
            <a:srgbClr val="FFFFFF">
              <a:alpha val="4000"/>
            </a:srgbClr>
          </a:solidFill>
          <a:ln/>
        </p:spPr>
        <p:txBody>
          <a:bodyPr/>
          <a:lstStyle/>
          <a:p>
            <a:endParaRPr lang="en-US"/>
          </a:p>
        </p:txBody>
      </p:sp>
      <p:sp>
        <p:nvSpPr>
          <p:cNvPr id="12" name="Text 9"/>
          <p:cNvSpPr/>
          <p:nvPr/>
        </p:nvSpPr>
        <p:spPr>
          <a:xfrm>
            <a:off x="1028224" y="4500920"/>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Tự động hóa (CI/CD)</a:t>
            </a:r>
            <a:endParaRPr lang="en-US" sz="1750" dirty="0"/>
          </a:p>
        </p:txBody>
      </p:sp>
      <p:sp>
        <p:nvSpPr>
          <p:cNvPr id="13" name="Text 10"/>
          <p:cNvSpPr/>
          <p:nvPr/>
        </p:nvSpPr>
        <p:spPr>
          <a:xfrm>
            <a:off x="4802624" y="4500920"/>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GitHub Actions, Jenkins</a:t>
            </a:r>
            <a:endParaRPr lang="en-US" sz="1750" dirty="0"/>
          </a:p>
        </p:txBody>
      </p:sp>
      <p:sp>
        <p:nvSpPr>
          <p:cNvPr id="14" name="Shape 11"/>
          <p:cNvSpPr/>
          <p:nvPr/>
        </p:nvSpPr>
        <p:spPr>
          <a:xfrm>
            <a:off x="801410" y="5007531"/>
            <a:ext cx="7541181" cy="1013222"/>
          </a:xfrm>
          <a:prstGeom prst="rect">
            <a:avLst/>
          </a:prstGeom>
          <a:solidFill>
            <a:srgbClr val="000000">
              <a:alpha val="4000"/>
            </a:srgbClr>
          </a:solidFill>
          <a:ln/>
        </p:spPr>
        <p:txBody>
          <a:bodyPr/>
          <a:lstStyle/>
          <a:p>
            <a:endParaRPr lang="en-US"/>
          </a:p>
        </p:txBody>
      </p:sp>
      <p:sp>
        <p:nvSpPr>
          <p:cNvPr id="15" name="Text 12"/>
          <p:cNvSpPr/>
          <p:nvPr/>
        </p:nvSpPr>
        <p:spPr>
          <a:xfrm>
            <a:off x="1028224" y="5151239"/>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Giao tiếp nhóm</a:t>
            </a:r>
            <a:endParaRPr lang="en-US" sz="1750" dirty="0"/>
          </a:p>
        </p:txBody>
      </p:sp>
      <p:sp>
        <p:nvSpPr>
          <p:cNvPr id="16" name="Text 13"/>
          <p:cNvSpPr/>
          <p:nvPr/>
        </p:nvSpPr>
        <p:spPr>
          <a:xfrm>
            <a:off x="4802624" y="5151239"/>
            <a:ext cx="331315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Zalo nhóm, Slack, Google Meet</a:t>
            </a:r>
            <a:endParaRPr lang="en-US" sz="1750" dirty="0"/>
          </a:p>
        </p:txBody>
      </p:sp>
      <p:sp>
        <p:nvSpPr>
          <p:cNvPr id="17" name="Text 14"/>
          <p:cNvSpPr/>
          <p:nvPr/>
        </p:nvSpPr>
        <p:spPr>
          <a:xfrm>
            <a:off x="793790" y="6283523"/>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Những công cụ này giúp nhóm Agile phối hợp hiệu quả, quản lý tiến độ và tự động hóa quy trình phát triển phần mềm.</a:t>
            </a:r>
            <a:endParaRPr lang="en-US" sz="1750" dirty="0"/>
          </a:p>
        </p:txBody>
      </p:sp>
    </p:spTree>
    <p:extLst>
      <p:ext uri="{BB962C8B-B14F-4D97-AF65-F5344CB8AC3E}">
        <p14:creationId xmlns:p14="http://schemas.microsoft.com/office/powerpoint/2010/main" val="2681531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F254F40B-7AC9-7089-C89B-5D02CCCEB92C}"/>
              </a:ext>
            </a:extLst>
          </p:cNvPr>
          <p:cNvPicPr>
            <a:picLocks noChangeAspect="1"/>
          </p:cNvPicPr>
          <p:nvPr/>
        </p:nvPicPr>
        <p:blipFill>
          <a:blip r:embed="rId3"/>
          <a:stretch>
            <a:fillRect/>
          </a:stretch>
        </p:blipFill>
        <p:spPr>
          <a:xfrm>
            <a:off x="0" y="0"/>
            <a:ext cx="5486400" cy="8229600"/>
          </a:xfrm>
          <a:prstGeom prst="rect">
            <a:avLst/>
          </a:prstGeom>
        </p:spPr>
      </p:pic>
      <p:sp>
        <p:nvSpPr>
          <p:cNvPr id="16" name="Text 0">
            <a:extLst>
              <a:ext uri="{FF2B5EF4-FFF2-40B4-BE49-F238E27FC236}">
                <a16:creationId xmlns:a16="http://schemas.microsoft.com/office/drawing/2014/main" id="{4C9D685C-F83E-A144-0B45-A16F58945F8D}"/>
              </a:ext>
            </a:extLst>
          </p:cNvPr>
          <p:cNvSpPr/>
          <p:nvPr/>
        </p:nvSpPr>
        <p:spPr>
          <a:xfrm>
            <a:off x="6280190" y="1295281"/>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Kiến trúc phần mềm và mô hình hóa dữ liệu</a:t>
            </a:r>
            <a:endParaRPr lang="en-US" sz="4650" dirty="0"/>
          </a:p>
        </p:txBody>
      </p:sp>
      <p:sp>
        <p:nvSpPr>
          <p:cNvPr id="17" name="Text 1">
            <a:extLst>
              <a:ext uri="{FF2B5EF4-FFF2-40B4-BE49-F238E27FC236}">
                <a16:creationId xmlns:a16="http://schemas.microsoft.com/office/drawing/2014/main" id="{B21CE1B1-FABE-0C5C-9F19-A3A8447FF106}"/>
              </a:ext>
            </a:extLst>
          </p:cNvPr>
          <p:cNvSpPr/>
          <p:nvPr/>
        </p:nvSpPr>
        <p:spPr>
          <a:xfrm>
            <a:off x="6280190" y="3123962"/>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Chương 4 giới thiệu về kiến trúc phần mềm và mô hình hóa dữ liệu, tập trung vào ngôn ngữ lập trình Java và kiến trúc phân lớp. Java là ngôn ngữ lập trình hướng đối tượng phổ biến với khả năng đa nền tảng và bảo mật cao. Kiến trúc phân lớp giúp tổ chức hệ thống phần mềm rõ ràng, dễ bảo trì và mở rộng.</a:t>
            </a:r>
            <a:endParaRPr lang="en-US" sz="1750" dirty="0"/>
          </a:p>
        </p:txBody>
      </p:sp>
      <p:sp>
        <p:nvSpPr>
          <p:cNvPr id="18" name="Text 2">
            <a:extLst>
              <a:ext uri="{FF2B5EF4-FFF2-40B4-BE49-F238E27FC236}">
                <a16:creationId xmlns:a16="http://schemas.microsoft.com/office/drawing/2014/main" id="{A5EEEB4B-E4C4-A084-22DF-4BC28405D97E}"/>
              </a:ext>
            </a:extLst>
          </p:cNvPr>
          <p:cNvSpPr/>
          <p:nvPr/>
        </p:nvSpPr>
        <p:spPr>
          <a:xfrm>
            <a:off x="6280190" y="519362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Chúng ta sẽ tìm hiểu chi tiết về các lớp BUS, DAO, DTO và GUI trong mô hình phân lớp, cùng các đặc điểm nổi bật của Java và cách các lớp này tương tác trong hệ thống.</a:t>
            </a:r>
            <a:endParaRPr lang="en-US" sz="1750" dirty="0"/>
          </a:p>
        </p:txBody>
      </p:sp>
      <p:sp>
        <p:nvSpPr>
          <p:cNvPr id="19" name="Shape 3">
            <a:extLst>
              <a:ext uri="{FF2B5EF4-FFF2-40B4-BE49-F238E27FC236}">
                <a16:creationId xmlns:a16="http://schemas.microsoft.com/office/drawing/2014/main" id="{33174720-8587-17A1-852E-7C8A6C2EDC33}"/>
              </a:ext>
            </a:extLst>
          </p:cNvPr>
          <p:cNvSpPr/>
          <p:nvPr/>
        </p:nvSpPr>
        <p:spPr>
          <a:xfrm>
            <a:off x="6280190" y="6554391"/>
            <a:ext cx="362903" cy="362903"/>
          </a:xfrm>
          <a:prstGeom prst="roundRect">
            <a:avLst>
              <a:gd name="adj" fmla="val 25194296"/>
            </a:avLst>
          </a:prstGeom>
          <a:noFill/>
          <a:ln w="7620">
            <a:solidFill>
              <a:srgbClr val="FFFFFF"/>
            </a:solidFill>
            <a:prstDash val="solid"/>
          </a:ln>
        </p:spPr>
        <p:txBody>
          <a:bodyPr/>
          <a:lstStyle/>
          <a:p>
            <a:endParaRPr lang="en-US"/>
          </a:p>
        </p:txBody>
      </p:sp>
    </p:spTree>
    <p:extLst>
      <p:ext uri="{BB962C8B-B14F-4D97-AF65-F5344CB8AC3E}">
        <p14:creationId xmlns:p14="http://schemas.microsoft.com/office/powerpoint/2010/main" val="2279552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2408E2F-F280-496F-7392-24DE0341A37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33483F6-523E-DBFD-98B2-4E79F78676DA}"/>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6F43C792-CB04-DF40-5347-411555B09513}"/>
              </a:ext>
            </a:extLst>
          </p:cNvPr>
          <p:cNvSpPr/>
          <p:nvPr/>
        </p:nvSpPr>
        <p:spPr>
          <a:xfrm>
            <a:off x="6280190" y="1234797"/>
            <a:ext cx="6372820"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Ngôn ngữ lập trình Java</a:t>
            </a:r>
            <a:endParaRPr lang="en-US" sz="4650" dirty="0"/>
          </a:p>
        </p:txBody>
      </p:sp>
      <p:sp>
        <p:nvSpPr>
          <p:cNvPr id="4" name="Shape 1">
            <a:extLst>
              <a:ext uri="{FF2B5EF4-FFF2-40B4-BE49-F238E27FC236}">
                <a16:creationId xmlns:a16="http://schemas.microsoft.com/office/drawing/2014/main" id="{0B90367E-1567-D827-1035-7A8DEA46F5F7}"/>
              </a:ext>
            </a:extLst>
          </p:cNvPr>
          <p:cNvSpPr/>
          <p:nvPr/>
        </p:nvSpPr>
        <p:spPr>
          <a:xfrm>
            <a:off x="6280190" y="2319218"/>
            <a:ext cx="7556421" cy="2224326"/>
          </a:xfrm>
          <a:prstGeom prst="roundRect">
            <a:avLst>
              <a:gd name="adj" fmla="val 4283"/>
            </a:avLst>
          </a:prstGeom>
          <a:solidFill>
            <a:srgbClr val="CCEEFF"/>
          </a:solidFill>
          <a:ln w="7620">
            <a:solidFill>
              <a:srgbClr val="B2D4E5"/>
            </a:solidFill>
            <a:prstDash val="solid"/>
          </a:ln>
        </p:spPr>
        <p:txBody>
          <a:bodyPr/>
          <a:lstStyle/>
          <a:p>
            <a:endParaRPr lang="en-US"/>
          </a:p>
        </p:txBody>
      </p:sp>
      <p:sp>
        <p:nvSpPr>
          <p:cNvPr id="5" name="Text 2">
            <a:extLst>
              <a:ext uri="{FF2B5EF4-FFF2-40B4-BE49-F238E27FC236}">
                <a16:creationId xmlns:a16="http://schemas.microsoft.com/office/drawing/2014/main" id="{B890A336-CD56-88DE-7F69-867DC76B86E1}"/>
              </a:ext>
            </a:extLst>
          </p:cNvPr>
          <p:cNvSpPr/>
          <p:nvPr/>
        </p:nvSpPr>
        <p:spPr>
          <a:xfrm>
            <a:off x="6514624" y="255365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Đặc điểm nổi bật</a:t>
            </a:r>
            <a:endParaRPr lang="en-US" sz="2300" dirty="0"/>
          </a:p>
        </p:txBody>
      </p:sp>
      <p:sp>
        <p:nvSpPr>
          <p:cNvPr id="6" name="Text 3">
            <a:extLst>
              <a:ext uri="{FF2B5EF4-FFF2-40B4-BE49-F238E27FC236}">
                <a16:creationId xmlns:a16="http://schemas.microsoft.com/office/drawing/2014/main" id="{56DD8F24-D11A-E02A-2D36-674E9C038D65}"/>
              </a:ext>
            </a:extLst>
          </p:cNvPr>
          <p:cNvSpPr/>
          <p:nvPr/>
        </p:nvSpPr>
        <p:spPr>
          <a:xfrm>
            <a:off x="6514624" y="3061811"/>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Hướng đối tượng giúp tổ chức mã nguồn hiệu quả</a:t>
            </a:r>
            <a:endParaRPr lang="en-US" sz="1750" dirty="0"/>
          </a:p>
        </p:txBody>
      </p:sp>
      <p:sp>
        <p:nvSpPr>
          <p:cNvPr id="7" name="Text 4">
            <a:extLst>
              <a:ext uri="{FF2B5EF4-FFF2-40B4-BE49-F238E27FC236}">
                <a16:creationId xmlns:a16="http://schemas.microsoft.com/office/drawing/2014/main" id="{A50F66EE-096A-E721-A419-240E0B5C5BC1}"/>
              </a:ext>
            </a:extLst>
          </p:cNvPr>
          <p:cNvSpPr/>
          <p:nvPr/>
        </p:nvSpPr>
        <p:spPr>
          <a:xfrm>
            <a:off x="6514624" y="3504009"/>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Độc lập nền tảng với JVM, chạy trên nhiều hệ điều hành</a:t>
            </a:r>
            <a:endParaRPr lang="en-US" sz="1750" dirty="0"/>
          </a:p>
        </p:txBody>
      </p:sp>
      <p:sp>
        <p:nvSpPr>
          <p:cNvPr id="8" name="Text 5">
            <a:extLst>
              <a:ext uri="{FF2B5EF4-FFF2-40B4-BE49-F238E27FC236}">
                <a16:creationId xmlns:a16="http://schemas.microsoft.com/office/drawing/2014/main" id="{D11B3006-3035-46D1-7D7A-87E9DF59F394}"/>
              </a:ext>
            </a:extLst>
          </p:cNvPr>
          <p:cNvSpPr/>
          <p:nvPr/>
        </p:nvSpPr>
        <p:spPr>
          <a:xfrm>
            <a:off x="6514624" y="3946207"/>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Quản lý bộ nhớ tự động qua Garbage Collection</a:t>
            </a:r>
            <a:endParaRPr lang="en-US" sz="1750" dirty="0"/>
          </a:p>
        </p:txBody>
      </p:sp>
      <p:sp>
        <p:nvSpPr>
          <p:cNvPr id="9" name="Shape 6">
            <a:extLst>
              <a:ext uri="{FF2B5EF4-FFF2-40B4-BE49-F238E27FC236}">
                <a16:creationId xmlns:a16="http://schemas.microsoft.com/office/drawing/2014/main" id="{AEFAE6EA-83A9-9D1B-A292-D5100E1EFEC3}"/>
              </a:ext>
            </a:extLst>
          </p:cNvPr>
          <p:cNvSpPr/>
          <p:nvPr/>
        </p:nvSpPr>
        <p:spPr>
          <a:xfrm>
            <a:off x="6280190" y="4770358"/>
            <a:ext cx="7556421" cy="2224326"/>
          </a:xfrm>
          <a:prstGeom prst="roundRect">
            <a:avLst>
              <a:gd name="adj" fmla="val 4283"/>
            </a:avLst>
          </a:prstGeom>
          <a:solidFill>
            <a:srgbClr val="CCEEFF"/>
          </a:solidFill>
          <a:ln w="7620">
            <a:solidFill>
              <a:srgbClr val="B2D4E5"/>
            </a:solidFill>
            <a:prstDash val="solid"/>
          </a:ln>
        </p:spPr>
        <p:txBody>
          <a:bodyPr/>
          <a:lstStyle/>
          <a:p>
            <a:endParaRPr lang="en-US"/>
          </a:p>
        </p:txBody>
      </p:sp>
      <p:sp>
        <p:nvSpPr>
          <p:cNvPr id="10" name="Text 7">
            <a:extLst>
              <a:ext uri="{FF2B5EF4-FFF2-40B4-BE49-F238E27FC236}">
                <a16:creationId xmlns:a16="http://schemas.microsoft.com/office/drawing/2014/main" id="{39968EE1-CA29-2743-D362-D20B658DF72D}"/>
              </a:ext>
            </a:extLst>
          </p:cNvPr>
          <p:cNvSpPr/>
          <p:nvPr/>
        </p:nvSpPr>
        <p:spPr>
          <a:xfrm>
            <a:off x="6514624" y="5004792"/>
            <a:ext cx="3183731"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Hệ sinh thái và bảo mật</a:t>
            </a:r>
            <a:endParaRPr lang="en-US" sz="2300" dirty="0"/>
          </a:p>
        </p:txBody>
      </p:sp>
      <p:sp>
        <p:nvSpPr>
          <p:cNvPr id="11" name="Text 8">
            <a:extLst>
              <a:ext uri="{FF2B5EF4-FFF2-40B4-BE49-F238E27FC236}">
                <a16:creationId xmlns:a16="http://schemas.microsoft.com/office/drawing/2014/main" id="{071881B3-30FD-FF17-473E-5F44EDE523F8}"/>
              </a:ext>
            </a:extLst>
          </p:cNvPr>
          <p:cNvSpPr/>
          <p:nvPr/>
        </p:nvSpPr>
        <p:spPr>
          <a:xfrm>
            <a:off x="6514624" y="5512951"/>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Thư viện phong phú, framework đa dạng cho nhiều ứng dụng</a:t>
            </a:r>
            <a:endParaRPr lang="en-US" sz="1750" dirty="0"/>
          </a:p>
        </p:txBody>
      </p:sp>
      <p:sp>
        <p:nvSpPr>
          <p:cNvPr id="12" name="Text 9">
            <a:extLst>
              <a:ext uri="{FF2B5EF4-FFF2-40B4-BE49-F238E27FC236}">
                <a16:creationId xmlns:a16="http://schemas.microsoft.com/office/drawing/2014/main" id="{A5EC2EF1-194F-B1F7-1F69-AB729DA819BE}"/>
              </a:ext>
            </a:extLst>
          </p:cNvPr>
          <p:cNvSpPr/>
          <p:nvPr/>
        </p:nvSpPr>
        <p:spPr>
          <a:xfrm>
            <a:off x="6514624" y="5955149"/>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Bảo mật cao với kiểm soát truy cập và mã hóa dữ liệu</a:t>
            </a:r>
            <a:endParaRPr lang="en-US" sz="1750" dirty="0"/>
          </a:p>
        </p:txBody>
      </p:sp>
      <p:sp>
        <p:nvSpPr>
          <p:cNvPr id="13" name="Text 10">
            <a:extLst>
              <a:ext uri="{FF2B5EF4-FFF2-40B4-BE49-F238E27FC236}">
                <a16:creationId xmlns:a16="http://schemas.microsoft.com/office/drawing/2014/main" id="{6238B7BE-B435-84CA-1C8F-7ABE1E9112A6}"/>
              </a:ext>
            </a:extLst>
          </p:cNvPr>
          <p:cNvSpPr/>
          <p:nvPr/>
        </p:nvSpPr>
        <p:spPr>
          <a:xfrm>
            <a:off x="6514624" y="6397347"/>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Hỗ trợ đa luồng giúp tăng hiệu suất xử lý song song</a:t>
            </a:r>
            <a:endParaRPr lang="en-US" sz="1750" dirty="0"/>
          </a:p>
        </p:txBody>
      </p:sp>
    </p:spTree>
    <p:extLst>
      <p:ext uri="{BB962C8B-B14F-4D97-AF65-F5344CB8AC3E}">
        <p14:creationId xmlns:p14="http://schemas.microsoft.com/office/powerpoint/2010/main" val="1039091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514D02-446C-35DF-E8F5-C40A8518BB81}"/>
            </a:ext>
          </a:extLst>
        </p:cNvPr>
        <p:cNvGrpSpPr/>
        <p:nvPr/>
      </p:nvGrpSpPr>
      <p:grpSpPr>
        <a:xfrm>
          <a:off x="0" y="0"/>
          <a:ext cx="0" cy="0"/>
          <a:chOff x="0" y="0"/>
          <a:chExt cx="0" cy="0"/>
        </a:xfrm>
      </p:grpSpPr>
      <p:sp>
        <p:nvSpPr>
          <p:cNvPr id="15" name="Text 0">
            <a:extLst>
              <a:ext uri="{FF2B5EF4-FFF2-40B4-BE49-F238E27FC236}">
                <a16:creationId xmlns:a16="http://schemas.microsoft.com/office/drawing/2014/main" id="{24010972-5EF5-55C4-04B5-DF8E1FA39961}"/>
              </a:ext>
            </a:extLst>
          </p:cNvPr>
          <p:cNvSpPr/>
          <p:nvPr/>
        </p:nvSpPr>
        <p:spPr>
          <a:xfrm>
            <a:off x="793790" y="1298853"/>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Kiến trúc phân lớp trong phần mềm doanh nghiệp</a:t>
            </a:r>
            <a:endParaRPr lang="en-US" sz="4650" dirty="0"/>
          </a:p>
        </p:txBody>
      </p:sp>
      <p:sp>
        <p:nvSpPr>
          <p:cNvPr id="16" name="Shape 1">
            <a:extLst>
              <a:ext uri="{FF2B5EF4-FFF2-40B4-BE49-F238E27FC236}">
                <a16:creationId xmlns:a16="http://schemas.microsoft.com/office/drawing/2014/main" id="{5B7E0701-634F-BFE6-CE9B-7366CF5A61AF}"/>
              </a:ext>
            </a:extLst>
          </p:cNvPr>
          <p:cNvSpPr/>
          <p:nvPr/>
        </p:nvSpPr>
        <p:spPr>
          <a:xfrm>
            <a:off x="793790" y="3127534"/>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7" name="Text 2">
            <a:extLst>
              <a:ext uri="{FF2B5EF4-FFF2-40B4-BE49-F238E27FC236}">
                <a16:creationId xmlns:a16="http://schemas.microsoft.com/office/drawing/2014/main" id="{C73F60E8-BD1E-CA3E-B9B3-8D6FD69E99CF}"/>
              </a:ext>
            </a:extLst>
          </p:cNvPr>
          <p:cNvSpPr/>
          <p:nvPr/>
        </p:nvSpPr>
        <p:spPr>
          <a:xfrm>
            <a:off x="1530906" y="3205401"/>
            <a:ext cx="2899410"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Tính năng chính</a:t>
            </a:r>
            <a:endParaRPr lang="en-US" sz="2300" dirty="0"/>
          </a:p>
        </p:txBody>
      </p:sp>
      <p:sp>
        <p:nvSpPr>
          <p:cNvPr id="18" name="Text 3">
            <a:extLst>
              <a:ext uri="{FF2B5EF4-FFF2-40B4-BE49-F238E27FC236}">
                <a16:creationId xmlns:a16="http://schemas.microsoft.com/office/drawing/2014/main" id="{9F970FF0-5D02-9CAE-9090-5BDDE92A49B7}"/>
              </a:ext>
            </a:extLst>
          </p:cNvPr>
          <p:cNvSpPr/>
          <p:nvPr/>
        </p:nvSpPr>
        <p:spPr>
          <a:xfrm>
            <a:off x="1530906" y="3713559"/>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Mô hình phân lớp giúp tách biệt chức năng, tăng tính bảo mật và dễ bảo trì.</a:t>
            </a:r>
            <a:endParaRPr lang="en-US" sz="1750" dirty="0"/>
          </a:p>
        </p:txBody>
      </p:sp>
      <p:sp>
        <p:nvSpPr>
          <p:cNvPr id="19" name="Shape 4">
            <a:extLst>
              <a:ext uri="{FF2B5EF4-FFF2-40B4-BE49-F238E27FC236}">
                <a16:creationId xmlns:a16="http://schemas.microsoft.com/office/drawing/2014/main" id="{915FAA41-7913-987C-B0A3-029AE7485DD8}"/>
              </a:ext>
            </a:extLst>
          </p:cNvPr>
          <p:cNvSpPr/>
          <p:nvPr/>
        </p:nvSpPr>
        <p:spPr>
          <a:xfrm>
            <a:off x="4713803" y="3127534"/>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20" name="Text 5">
            <a:extLst>
              <a:ext uri="{FF2B5EF4-FFF2-40B4-BE49-F238E27FC236}">
                <a16:creationId xmlns:a16="http://schemas.microsoft.com/office/drawing/2014/main" id="{D0ADD716-37E6-A025-E3DF-3476E77F5634}"/>
              </a:ext>
            </a:extLst>
          </p:cNvPr>
          <p:cNvSpPr/>
          <p:nvPr/>
        </p:nvSpPr>
        <p:spPr>
          <a:xfrm>
            <a:off x="5450919" y="3205401"/>
            <a:ext cx="2899410"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Nguyên lý OOP</a:t>
            </a:r>
            <a:endParaRPr lang="en-US" sz="2300" dirty="0"/>
          </a:p>
        </p:txBody>
      </p:sp>
      <p:sp>
        <p:nvSpPr>
          <p:cNvPr id="21" name="Text 6">
            <a:extLst>
              <a:ext uri="{FF2B5EF4-FFF2-40B4-BE49-F238E27FC236}">
                <a16:creationId xmlns:a16="http://schemas.microsoft.com/office/drawing/2014/main" id="{50BBD939-DE87-574F-9C58-15BE7AE6535A}"/>
              </a:ext>
            </a:extLst>
          </p:cNvPr>
          <p:cNvSpPr/>
          <p:nvPr/>
        </p:nvSpPr>
        <p:spPr>
          <a:xfrm>
            <a:off x="5450919" y="3713559"/>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Tính đóng gói, kế thừa, đa hình và trừu tượng giúp tổ chức mã nguồn khoa học, linh hoạt.</a:t>
            </a:r>
            <a:endParaRPr lang="en-US" sz="1750" dirty="0"/>
          </a:p>
        </p:txBody>
      </p:sp>
      <p:sp>
        <p:nvSpPr>
          <p:cNvPr id="22" name="Shape 7">
            <a:extLst>
              <a:ext uri="{FF2B5EF4-FFF2-40B4-BE49-F238E27FC236}">
                <a16:creationId xmlns:a16="http://schemas.microsoft.com/office/drawing/2014/main" id="{B2A0E243-7E3A-550C-3A4C-53F2DFC2E74F}"/>
              </a:ext>
            </a:extLst>
          </p:cNvPr>
          <p:cNvSpPr/>
          <p:nvPr/>
        </p:nvSpPr>
        <p:spPr>
          <a:xfrm>
            <a:off x="793790" y="5618798"/>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23" name="Text 8">
            <a:extLst>
              <a:ext uri="{FF2B5EF4-FFF2-40B4-BE49-F238E27FC236}">
                <a16:creationId xmlns:a16="http://schemas.microsoft.com/office/drawing/2014/main" id="{B4F135C0-CD25-8941-5FEE-B736ABB1B09A}"/>
              </a:ext>
            </a:extLst>
          </p:cNvPr>
          <p:cNvSpPr/>
          <p:nvPr/>
        </p:nvSpPr>
        <p:spPr>
          <a:xfrm>
            <a:off x="1530906" y="569666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Lợi ích</a:t>
            </a:r>
            <a:endParaRPr lang="en-US" sz="2300" dirty="0"/>
          </a:p>
        </p:txBody>
      </p:sp>
      <p:sp>
        <p:nvSpPr>
          <p:cNvPr id="24" name="Text 9">
            <a:extLst>
              <a:ext uri="{FF2B5EF4-FFF2-40B4-BE49-F238E27FC236}">
                <a16:creationId xmlns:a16="http://schemas.microsoft.com/office/drawing/2014/main" id="{F04258C3-4B81-9748-2DD3-3B2A8547629C}"/>
              </a:ext>
            </a:extLst>
          </p:cNvPr>
          <p:cNvSpPr/>
          <p:nvPr/>
        </p:nvSpPr>
        <p:spPr>
          <a:xfrm>
            <a:off x="1530906" y="620482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Hệ thống dễ mở rộng, nâng cấp và tái sử dụng trong môi trường doanh nghiệp.</a:t>
            </a:r>
            <a:endParaRPr lang="en-US" sz="1750" dirty="0"/>
          </a:p>
        </p:txBody>
      </p:sp>
      <p:pic>
        <p:nvPicPr>
          <p:cNvPr id="10242" name="Picture 2" descr="OOP là gì? Kiến thức cơ bản về lập trình hướng cơ bản">
            <a:extLst>
              <a:ext uri="{FF2B5EF4-FFF2-40B4-BE49-F238E27FC236}">
                <a16:creationId xmlns:a16="http://schemas.microsoft.com/office/drawing/2014/main" id="{8C571762-50B9-BBF4-70C7-F85F908CB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5855" y="1514932"/>
            <a:ext cx="5217699" cy="584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81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048BB6-FDCE-0D7A-D28B-DAE74D10384D}"/>
            </a:ext>
          </a:extLst>
        </p:cNvPr>
        <p:cNvGrpSpPr/>
        <p:nvPr/>
      </p:nvGrpSpPr>
      <p:grpSpPr>
        <a:xfrm>
          <a:off x="0" y="0"/>
          <a:ext cx="0" cy="0"/>
          <a:chOff x="0" y="0"/>
          <a:chExt cx="0" cy="0"/>
        </a:xfrm>
      </p:grpSpPr>
      <p:pic>
        <p:nvPicPr>
          <p:cNvPr id="2" name="Picture 485" descr="Bàn luận về Exception và Custom Exception - dev chat - Dạy Nhau Học">
            <a:extLst>
              <a:ext uri="{FF2B5EF4-FFF2-40B4-BE49-F238E27FC236}">
                <a16:creationId xmlns:a16="http://schemas.microsoft.com/office/drawing/2014/main" id="{BABCFA5D-19B5-A795-B263-ACCE50164A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799" y="2862949"/>
            <a:ext cx="6147401" cy="3955827"/>
          </a:xfrm>
          <a:prstGeom prst="rect">
            <a:avLst/>
          </a:prstGeom>
          <a:noFill/>
          <a:ln>
            <a:noFill/>
          </a:ln>
        </p:spPr>
      </p:pic>
      <p:sp>
        <p:nvSpPr>
          <p:cNvPr id="8" name="Hộp Văn bản 7">
            <a:extLst>
              <a:ext uri="{FF2B5EF4-FFF2-40B4-BE49-F238E27FC236}">
                <a16:creationId xmlns:a16="http://schemas.microsoft.com/office/drawing/2014/main" id="{6695737A-7E08-79A7-E1AF-0C1D931134AA}"/>
              </a:ext>
            </a:extLst>
          </p:cNvPr>
          <p:cNvSpPr txBox="1"/>
          <p:nvPr/>
        </p:nvSpPr>
        <p:spPr>
          <a:xfrm>
            <a:off x="914400" y="796171"/>
            <a:ext cx="7315200" cy="1317733"/>
          </a:xfrm>
          <a:prstGeom prst="rect">
            <a:avLst/>
          </a:prstGeom>
          <a:noFill/>
        </p:spPr>
        <p:txBody>
          <a:bodyPr wrap="square">
            <a:spAutoFit/>
          </a:bodyPr>
          <a:lstStyle/>
          <a:p>
            <a:pPr marL="0" marR="0">
              <a:lnSpc>
                <a:spcPct val="115000"/>
              </a:lnSpc>
              <a:spcAft>
                <a:spcPts val="800"/>
              </a:spcAft>
            </a:pPr>
            <a:r>
              <a:rPr lang="en-US" sz="3600" b="1" kern="100" dirty="0" err="1">
                <a:effectLst/>
                <a:latin typeface="Inter" panose="020B0604020202020204" charset="0"/>
                <a:ea typeface="Inter" panose="020B0604020202020204" charset="0"/>
                <a:cs typeface="Times New Roman" panose="02020603050405020304" pitchFamily="18" charset="0"/>
              </a:rPr>
              <a:t>Mô</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phỏng</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cách</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hoạt</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động</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của</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mô</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hình</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phân</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lớp</a:t>
            </a:r>
            <a:endParaRPr lang="en-US" sz="3600" b="1" kern="100" dirty="0">
              <a:effectLst/>
              <a:latin typeface="Inter" panose="020B0604020202020204" charset="0"/>
              <a:ea typeface="Inter" panose="020B0604020202020204" charset="0"/>
              <a:cs typeface="Times New Roman" panose="02020603050405020304" pitchFamily="18" charset="0"/>
            </a:endParaRPr>
          </a:p>
        </p:txBody>
      </p:sp>
      <p:pic>
        <p:nvPicPr>
          <p:cNvPr id="9" name="Picture 487">
            <a:extLst>
              <a:ext uri="{FF2B5EF4-FFF2-40B4-BE49-F238E27FC236}">
                <a16:creationId xmlns:a16="http://schemas.microsoft.com/office/drawing/2014/main" id="{901F73DA-5B65-3FEF-B50E-1B1DB6B7FDE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3770" y="2868930"/>
            <a:ext cx="5924769" cy="3949846"/>
          </a:xfrm>
          <a:prstGeom prst="rect">
            <a:avLst/>
          </a:prstGeom>
          <a:noFill/>
        </p:spPr>
      </p:pic>
    </p:spTree>
    <p:extLst>
      <p:ext uri="{BB962C8B-B14F-4D97-AF65-F5344CB8AC3E}">
        <p14:creationId xmlns:p14="http://schemas.microsoft.com/office/powerpoint/2010/main" val="1881960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93790" y="1877003"/>
            <a:ext cx="10140553" cy="744260"/>
          </a:xfrm>
          <a:prstGeom prst="rect">
            <a:avLst/>
          </a:prstGeom>
          <a:noFill/>
          <a:ln/>
        </p:spPr>
        <p:txBody>
          <a:bodyPr wrap="none" lIns="0" tIns="0" rIns="0" bIns="0" rtlCol="0" anchor="t"/>
          <a:lstStyle/>
          <a:p>
            <a:pPr marL="0" indent="0" algn="l">
              <a:lnSpc>
                <a:spcPts val="5850"/>
              </a:lnSpc>
              <a:buNone/>
            </a:pPr>
            <a:r>
              <a:rPr lang="en-US" sz="4800" b="1" dirty="0">
                <a:solidFill>
                  <a:srgbClr val="000000"/>
                </a:solidFill>
                <a:latin typeface="Abadi" panose="020B0604020104020204" pitchFamily="34" charset="0"/>
                <a:ea typeface="Petrona Bold" pitchFamily="34" charset="-122"/>
                <a:cs typeface="Petrona Bold" pitchFamily="34" charset="-120"/>
              </a:rPr>
              <a:t>Đối Ngoại và Môi Trường Kinh Doanh</a:t>
            </a:r>
            <a:endParaRPr lang="en-US" sz="4800" dirty="0">
              <a:latin typeface="Abadi" panose="020B0604020104020204" pitchFamily="34" charset="0"/>
            </a:endParaRPr>
          </a:p>
        </p:txBody>
      </p:sp>
      <p:sp>
        <p:nvSpPr>
          <p:cNvPr id="3" name="Text 1"/>
          <p:cNvSpPr/>
          <p:nvPr/>
        </p:nvSpPr>
        <p:spPr>
          <a:xfrm>
            <a:off x="793790" y="3444716"/>
            <a:ext cx="2977039" cy="372070"/>
          </a:xfrm>
          <a:prstGeom prst="rect">
            <a:avLst/>
          </a:prstGeom>
          <a:noFill/>
          <a:ln/>
        </p:spPr>
        <p:txBody>
          <a:bodyPr wrap="none" lIns="0" tIns="0" rIns="0" bIns="0" rtlCol="0" anchor="t"/>
          <a:lstStyle/>
          <a:p>
            <a:pPr marL="0" indent="0" algn="l">
              <a:lnSpc>
                <a:spcPts val="2900"/>
              </a:lnSpc>
              <a:buNone/>
            </a:pPr>
            <a:r>
              <a:rPr lang="en-US" sz="2300" b="1" dirty="0" err="1">
                <a:solidFill>
                  <a:srgbClr val="000000"/>
                </a:solidFill>
                <a:latin typeface="Abadi" panose="020B0604020104020204" pitchFamily="34" charset="0"/>
                <a:ea typeface="Petrona Bold" pitchFamily="34" charset="-122"/>
                <a:cs typeface="Petrona Bold" pitchFamily="34" charset="-120"/>
              </a:rPr>
              <a:t>Đối</a:t>
            </a:r>
            <a:r>
              <a:rPr lang="en-US" sz="2300" b="1" dirty="0">
                <a:solidFill>
                  <a:srgbClr val="000000"/>
                </a:solidFill>
                <a:latin typeface="Abadi" panose="020B0604020104020204" pitchFamily="34" charset="0"/>
                <a:ea typeface="Petrona Bold" pitchFamily="34" charset="-122"/>
                <a:cs typeface="Petrona Bold" pitchFamily="34" charset="-120"/>
              </a:rPr>
              <a:t> </a:t>
            </a:r>
            <a:r>
              <a:rPr lang="vi-VN" sz="2300" b="1" dirty="0">
                <a:solidFill>
                  <a:srgbClr val="000000"/>
                </a:solidFill>
                <a:latin typeface="Abadi" panose="020B0604020104020204" pitchFamily="34" charset="0"/>
                <a:ea typeface="Petrona Bold" pitchFamily="34" charset="-122"/>
                <a:cs typeface="Petrona Bold" pitchFamily="34" charset="-120"/>
              </a:rPr>
              <a:t>ngoại</a:t>
            </a:r>
            <a:endParaRPr lang="en-US" sz="2300" dirty="0"/>
          </a:p>
        </p:txBody>
      </p:sp>
      <p:sp>
        <p:nvSpPr>
          <p:cNvPr id="4" name="Text 2"/>
          <p:cNvSpPr/>
          <p:nvPr/>
        </p:nvSpPr>
        <p:spPr>
          <a:xfrm>
            <a:off x="793790" y="404360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Khách hàng: quản lý đơn hàng, hóa đơn, chăm sóc.</a:t>
            </a:r>
            <a:endParaRPr lang="en-US" sz="1750" dirty="0"/>
          </a:p>
        </p:txBody>
      </p:sp>
      <p:sp>
        <p:nvSpPr>
          <p:cNvPr id="5" name="Text 3"/>
          <p:cNvSpPr/>
          <p:nvPr/>
        </p:nvSpPr>
        <p:spPr>
          <a:xfrm>
            <a:off x="793790" y="44857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Nhà cung cấp: nhập hàng, hợp đồng, kiểm soát chất lượng.</a:t>
            </a:r>
            <a:endParaRPr lang="en-US" sz="1750" dirty="0"/>
          </a:p>
        </p:txBody>
      </p:sp>
      <p:sp>
        <p:nvSpPr>
          <p:cNvPr id="6" name="Text 4"/>
          <p:cNvSpPr/>
          <p:nvPr/>
        </p:nvSpPr>
        <p:spPr>
          <a:xfrm>
            <a:off x="793790" y="52908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Cơ quan thuế &amp; tài chính: kế toán, hóa đơn điện tử, báo cáo thuế.</a:t>
            </a:r>
            <a:endParaRPr lang="en-US" sz="1750" dirty="0"/>
          </a:p>
        </p:txBody>
      </p:sp>
      <p:sp>
        <p:nvSpPr>
          <p:cNvPr id="7" name="Text 5"/>
          <p:cNvSpPr/>
          <p:nvPr/>
        </p:nvSpPr>
        <p:spPr>
          <a:xfrm>
            <a:off x="7599521" y="3444716"/>
            <a:ext cx="3165515"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Môi trường kinh doanh</a:t>
            </a:r>
            <a:endParaRPr lang="en-US" sz="2300" dirty="0"/>
          </a:p>
        </p:txBody>
      </p:sp>
      <p:sp>
        <p:nvSpPr>
          <p:cNvPr id="8" name="Text 6"/>
          <p:cNvSpPr/>
          <p:nvPr/>
        </p:nvSpPr>
        <p:spPr>
          <a:xfrm>
            <a:off x="7599521" y="404360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Công nghệ: AI, Big Data, IoT nâng cao hiệu quả.</a:t>
            </a:r>
            <a:endParaRPr lang="en-US" sz="1750" dirty="0"/>
          </a:p>
        </p:txBody>
      </p:sp>
      <p:sp>
        <p:nvSpPr>
          <p:cNvPr id="9" name="Text 7"/>
          <p:cNvSpPr/>
          <p:nvPr/>
        </p:nvSpPr>
        <p:spPr>
          <a:xfrm>
            <a:off x="7599521" y="44857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Pháp lý: tuân thủ bảo mật dữ liệu GDPR, Nghị định 52/2013.</a:t>
            </a:r>
            <a:endParaRPr lang="en-US" sz="1750" dirty="0"/>
          </a:p>
        </p:txBody>
      </p:sp>
      <p:sp>
        <p:nvSpPr>
          <p:cNvPr id="10" name="Text 8"/>
          <p:cNvSpPr/>
          <p:nvPr/>
        </p:nvSpPr>
        <p:spPr>
          <a:xfrm>
            <a:off x="7599521" y="52908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Thị trường: cạnh tranh, nhu cầu khách hàng, xu hướng tiêu dùng.</a:t>
            </a:r>
            <a:endParaRPr lang="en-US" sz="175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844717-1C3B-D420-6A93-E2B8BA7E3A5C}"/>
            </a:ext>
          </a:extLst>
        </p:cNvPr>
        <p:cNvGrpSpPr/>
        <p:nvPr/>
      </p:nvGrpSpPr>
      <p:grpSpPr>
        <a:xfrm>
          <a:off x="0" y="0"/>
          <a:ext cx="0" cy="0"/>
          <a:chOff x="0" y="0"/>
          <a:chExt cx="0" cy="0"/>
        </a:xfrm>
      </p:grpSpPr>
      <p:sp>
        <p:nvSpPr>
          <p:cNvPr id="8" name="Hộp Văn bản 7">
            <a:extLst>
              <a:ext uri="{FF2B5EF4-FFF2-40B4-BE49-F238E27FC236}">
                <a16:creationId xmlns:a16="http://schemas.microsoft.com/office/drawing/2014/main" id="{E80F5DE8-5564-278A-75A5-41A02519C7D2}"/>
              </a:ext>
            </a:extLst>
          </p:cNvPr>
          <p:cNvSpPr txBox="1"/>
          <p:nvPr/>
        </p:nvSpPr>
        <p:spPr>
          <a:xfrm>
            <a:off x="914400" y="796171"/>
            <a:ext cx="7315200" cy="1317733"/>
          </a:xfrm>
          <a:prstGeom prst="rect">
            <a:avLst/>
          </a:prstGeom>
          <a:noFill/>
        </p:spPr>
        <p:txBody>
          <a:bodyPr wrap="square">
            <a:spAutoFit/>
          </a:bodyPr>
          <a:lstStyle/>
          <a:p>
            <a:pPr marL="0" marR="0">
              <a:lnSpc>
                <a:spcPct val="115000"/>
              </a:lnSpc>
              <a:spcAft>
                <a:spcPts val="800"/>
              </a:spcAft>
            </a:pPr>
            <a:r>
              <a:rPr lang="en-US" sz="3600" b="1" kern="100" dirty="0" err="1">
                <a:effectLst/>
                <a:latin typeface="Inter" panose="020B0604020202020204" charset="0"/>
                <a:ea typeface="Inter" panose="020B0604020202020204" charset="0"/>
                <a:cs typeface="Times New Roman" panose="02020603050405020304" pitchFamily="18" charset="0"/>
              </a:rPr>
              <a:t>Mô</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phỏng</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cách</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hoạt</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động</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của</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mô</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hình</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phân</a:t>
            </a:r>
            <a:r>
              <a:rPr lang="en-US" sz="3600" b="1" kern="100" dirty="0">
                <a:effectLst/>
                <a:latin typeface="Inter" panose="020B0604020202020204" charset="0"/>
                <a:ea typeface="Inter" panose="020B0604020202020204" charset="0"/>
                <a:cs typeface="Times New Roman" panose="02020603050405020304" pitchFamily="18" charset="0"/>
              </a:rPr>
              <a:t> </a:t>
            </a:r>
            <a:r>
              <a:rPr lang="en-US" sz="3600" b="1" kern="100" dirty="0" err="1">
                <a:effectLst/>
                <a:latin typeface="Inter" panose="020B0604020202020204" charset="0"/>
                <a:ea typeface="Inter" panose="020B0604020202020204" charset="0"/>
                <a:cs typeface="Times New Roman" panose="02020603050405020304" pitchFamily="18" charset="0"/>
              </a:rPr>
              <a:t>lớp</a:t>
            </a:r>
            <a:endParaRPr lang="en-US" sz="3600" b="1" kern="100" dirty="0">
              <a:effectLst/>
              <a:latin typeface="Inter" panose="020B0604020202020204" charset="0"/>
              <a:ea typeface="Inter" panose="020B0604020202020204" charset="0"/>
              <a:cs typeface="Times New Roman" panose="02020603050405020304" pitchFamily="18" charset="0"/>
            </a:endParaRPr>
          </a:p>
        </p:txBody>
      </p:sp>
      <p:pic>
        <p:nvPicPr>
          <p:cNvPr id="3" name="Picture 488">
            <a:extLst>
              <a:ext uri="{FF2B5EF4-FFF2-40B4-BE49-F238E27FC236}">
                <a16:creationId xmlns:a16="http://schemas.microsoft.com/office/drawing/2014/main" id="{C0F9E5AD-8240-4F1D-9A93-1B8016D9E5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59632" y="2307199"/>
            <a:ext cx="7163823" cy="5666301"/>
          </a:xfrm>
          <a:prstGeom prst="rect">
            <a:avLst/>
          </a:prstGeom>
          <a:noFill/>
        </p:spPr>
      </p:pic>
    </p:spTree>
    <p:extLst>
      <p:ext uri="{BB962C8B-B14F-4D97-AF65-F5344CB8AC3E}">
        <p14:creationId xmlns:p14="http://schemas.microsoft.com/office/powerpoint/2010/main" val="366765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21313EA-01AC-3B64-D1BD-CFE312E7352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B1A7D2F-7368-BF49-5FA8-FF8417BAA323}"/>
              </a:ext>
            </a:extLst>
          </p:cNvPr>
          <p:cNvSpPr/>
          <p:nvPr/>
        </p:nvSpPr>
        <p:spPr>
          <a:xfrm>
            <a:off x="793790" y="2229803"/>
            <a:ext cx="8507611"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Lớp BUS (Business Logic Layer)</a:t>
            </a:r>
            <a:endParaRPr lang="en-US" sz="4650" dirty="0"/>
          </a:p>
        </p:txBody>
      </p:sp>
      <p:sp>
        <p:nvSpPr>
          <p:cNvPr id="3" name="Text 1">
            <a:extLst>
              <a:ext uri="{FF2B5EF4-FFF2-40B4-BE49-F238E27FC236}">
                <a16:creationId xmlns:a16="http://schemas.microsoft.com/office/drawing/2014/main" id="{3EC0F2A3-F768-0B56-DBC4-C18C22019BB4}"/>
              </a:ext>
            </a:extLst>
          </p:cNvPr>
          <p:cNvSpPr/>
          <p:nvPr/>
        </p:nvSpPr>
        <p:spPr>
          <a:xfrm>
            <a:off x="793790" y="354103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Vai trò của BUS</a:t>
            </a:r>
            <a:endParaRPr lang="en-US" sz="2300" dirty="0"/>
          </a:p>
        </p:txBody>
      </p:sp>
      <p:sp>
        <p:nvSpPr>
          <p:cNvPr id="4" name="Text 2">
            <a:extLst>
              <a:ext uri="{FF2B5EF4-FFF2-40B4-BE49-F238E27FC236}">
                <a16:creationId xmlns:a16="http://schemas.microsoft.com/office/drawing/2014/main" id="{31B19402-1FD8-D50B-6665-B94ADE36F95F}"/>
              </a:ext>
            </a:extLst>
          </p:cNvPr>
          <p:cNvSpPr/>
          <p:nvPr/>
        </p:nvSpPr>
        <p:spPr>
          <a:xfrm>
            <a:off x="793790" y="413992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Chứa các quy tắc nghiệp vụ, xử lý logic trước khi dữ liệu được gửi đến giao diện hoặc truy xuất dữ liệu.</a:t>
            </a:r>
            <a:endParaRPr lang="en-US" sz="1750" dirty="0"/>
          </a:p>
        </p:txBody>
      </p:sp>
      <p:sp>
        <p:nvSpPr>
          <p:cNvPr id="5" name="Text 3">
            <a:extLst>
              <a:ext uri="{FF2B5EF4-FFF2-40B4-BE49-F238E27FC236}">
                <a16:creationId xmlns:a16="http://schemas.microsoft.com/office/drawing/2014/main" id="{EFFA6F48-C889-589D-B956-5B4A2FB7953C}"/>
              </a:ext>
            </a:extLst>
          </p:cNvPr>
          <p:cNvSpPr/>
          <p:nvPr/>
        </p:nvSpPr>
        <p:spPr>
          <a:xfrm>
            <a:off x="793790" y="506980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Đóng vai trò trung gian, đảm bảo ứng dụng hoạt động đúng yêu cầu doanh nghiệp.</a:t>
            </a:r>
            <a:endParaRPr lang="en-US" sz="1750" dirty="0"/>
          </a:p>
        </p:txBody>
      </p:sp>
      <p:sp>
        <p:nvSpPr>
          <p:cNvPr id="6" name="Text 4">
            <a:extLst>
              <a:ext uri="{FF2B5EF4-FFF2-40B4-BE49-F238E27FC236}">
                <a16:creationId xmlns:a16="http://schemas.microsoft.com/office/drawing/2014/main" id="{973A9FEA-495C-4B15-0D73-2AE67764480C}"/>
              </a:ext>
            </a:extLst>
          </p:cNvPr>
          <p:cNvSpPr/>
          <p:nvPr/>
        </p:nvSpPr>
        <p:spPr>
          <a:xfrm>
            <a:off x="7599521" y="354103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Đặc điểm</a:t>
            </a:r>
            <a:endParaRPr lang="en-US" sz="2300" dirty="0"/>
          </a:p>
        </p:txBody>
      </p:sp>
      <p:sp>
        <p:nvSpPr>
          <p:cNvPr id="7" name="Text 5">
            <a:extLst>
              <a:ext uri="{FF2B5EF4-FFF2-40B4-BE49-F238E27FC236}">
                <a16:creationId xmlns:a16="http://schemas.microsoft.com/office/drawing/2014/main" id="{28202314-E0BA-4E5A-DE30-0D9796F8ABA2}"/>
              </a:ext>
            </a:extLst>
          </p:cNvPr>
          <p:cNvSpPr/>
          <p:nvPr/>
        </p:nvSpPr>
        <p:spPr>
          <a:xfrm>
            <a:off x="7599521" y="413992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Không tương tác trực tiếp với cơ sở dữ liệu mà lấy dữ liệu từ DAO, xử lý rồi trả về GUI.</a:t>
            </a:r>
            <a:endParaRPr lang="en-US" sz="1750" dirty="0"/>
          </a:p>
        </p:txBody>
      </p:sp>
      <p:sp>
        <p:nvSpPr>
          <p:cNvPr id="8" name="Text 6">
            <a:extLst>
              <a:ext uri="{FF2B5EF4-FFF2-40B4-BE49-F238E27FC236}">
                <a16:creationId xmlns:a16="http://schemas.microsoft.com/office/drawing/2014/main" id="{534BAEDE-FA53-CD1A-DB1F-9532CE7BB769}"/>
              </a:ext>
            </a:extLst>
          </p:cNvPr>
          <p:cNvSpPr/>
          <p:nvPr/>
        </p:nvSpPr>
        <p:spPr>
          <a:xfrm>
            <a:off x="7599521" y="506980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Giúp tách biệt logic nghiệp vụ khỏi các lớp khác, tăng tính ổn định và bảo mật.</a:t>
            </a:r>
            <a:endParaRPr lang="en-US" sz="1750" dirty="0"/>
          </a:p>
        </p:txBody>
      </p:sp>
    </p:spTree>
    <p:extLst>
      <p:ext uri="{BB962C8B-B14F-4D97-AF65-F5344CB8AC3E}">
        <p14:creationId xmlns:p14="http://schemas.microsoft.com/office/powerpoint/2010/main" val="2219461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5004B02-F975-7340-25B4-1CC4F8B3DE5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888F3B0-706E-2512-318A-A122F26D95A7}"/>
              </a:ext>
            </a:extLst>
          </p:cNvPr>
          <p:cNvSpPr/>
          <p:nvPr/>
        </p:nvSpPr>
        <p:spPr>
          <a:xfrm>
            <a:off x="548463" y="359710"/>
            <a:ext cx="8507611"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Lớp BUS (Business Logic Layer)</a:t>
            </a:r>
            <a:endParaRPr lang="en-US" sz="4650" dirty="0"/>
          </a:p>
        </p:txBody>
      </p:sp>
      <p:sp>
        <p:nvSpPr>
          <p:cNvPr id="10" name="Hộp Văn bản 9">
            <a:extLst>
              <a:ext uri="{FF2B5EF4-FFF2-40B4-BE49-F238E27FC236}">
                <a16:creationId xmlns:a16="http://schemas.microsoft.com/office/drawing/2014/main" id="{80D9046B-E164-CF3E-D0A8-D1B3F5409DC3}"/>
              </a:ext>
            </a:extLst>
          </p:cNvPr>
          <p:cNvSpPr txBox="1"/>
          <p:nvPr/>
        </p:nvSpPr>
        <p:spPr>
          <a:xfrm>
            <a:off x="4265341" y="1349296"/>
            <a:ext cx="6099717" cy="6690550"/>
          </a:xfrm>
          <a:prstGeom prst="rect">
            <a:avLst/>
          </a:prstGeom>
          <a:noFill/>
        </p:spPr>
        <p:txBody>
          <a:bodyPr wrap="square">
            <a:spAutoFit/>
          </a:bodyPr>
          <a:lstStyle/>
          <a:p>
            <a:pPr marL="0" marR="0" algn="l">
              <a:lnSpc>
                <a:spcPct val="150000"/>
              </a:lnSpc>
              <a:spcAft>
                <a:spcPts val="800"/>
              </a:spcAft>
            </a:pPr>
            <a:r>
              <a:rPr lang="en-US" sz="1800" i="1"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import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java</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util</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F9AE58"/>
                </a:solidFill>
                <a:effectLst/>
                <a:latin typeface="Times New Roman" panose="02020603050405020304" pitchFamily="18" charset="0"/>
                <a:ea typeface="Times New Roman" panose="02020603050405020304" pitchFamily="18" charset="0"/>
                <a:cs typeface="Times New Roman" panose="02020603050405020304" pitchFamily="18" charset="0"/>
              </a:rPr>
              <a:t>List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public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class</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F9AE58"/>
                </a:solidFill>
                <a:effectLst/>
                <a:latin typeface="Times New Roman" panose="02020603050405020304" pitchFamily="18" charset="0"/>
                <a:ea typeface="Times New Roman" panose="02020603050405020304" pitchFamily="18" charset="0"/>
                <a:cs typeface="Times New Roman" panose="02020603050405020304" pitchFamily="18" charset="0"/>
              </a:rPr>
              <a:t>UserBUS</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private</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UserDAO</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userDAO</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public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UserBUS</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userDAO</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new</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UserDAO</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public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List</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lang="en-US" sz="1800" i="1"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UserDTO</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&gt;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getUsersWithLongNames</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List</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lang="en-US" sz="1800" i="1"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UserDTO</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&gt;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users </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userDAO</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getAllUsers</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users</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removeIf</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F9AE58"/>
                </a:solidFill>
                <a:effectLst/>
                <a:latin typeface="Times New Roman" panose="02020603050405020304" pitchFamily="18" charset="0"/>
                <a:ea typeface="Times New Roman" panose="02020603050405020304" pitchFamily="18" charset="0"/>
                <a:cs typeface="Times New Roman" panose="02020603050405020304" pitchFamily="18" charset="0"/>
              </a:rPr>
              <a:t>user</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-&gt;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getName</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length</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F9AE58"/>
                </a:solidFill>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return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users</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1900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2B1FF9-8F4A-0BF8-7DD6-27CCD810501B}"/>
            </a:ext>
          </a:extLst>
        </p:cNvPr>
        <p:cNvGrpSpPr/>
        <p:nvPr/>
      </p:nvGrpSpPr>
      <p:grpSpPr>
        <a:xfrm>
          <a:off x="0" y="0"/>
          <a:ext cx="0" cy="0"/>
          <a:chOff x="0" y="0"/>
          <a:chExt cx="0" cy="0"/>
        </a:xfrm>
      </p:grpSpPr>
      <p:sp>
        <p:nvSpPr>
          <p:cNvPr id="10" name="Text 0">
            <a:extLst>
              <a:ext uri="{FF2B5EF4-FFF2-40B4-BE49-F238E27FC236}">
                <a16:creationId xmlns:a16="http://schemas.microsoft.com/office/drawing/2014/main" id="{6B95E369-3DBA-8F26-5775-4D073DE9DBD4}"/>
              </a:ext>
            </a:extLst>
          </p:cNvPr>
          <p:cNvSpPr/>
          <p:nvPr/>
        </p:nvSpPr>
        <p:spPr>
          <a:xfrm>
            <a:off x="793790" y="1298853"/>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Lớp DAO (Data Access Object)</a:t>
            </a:r>
            <a:endParaRPr lang="en-US" sz="4650" dirty="0"/>
          </a:p>
        </p:txBody>
      </p:sp>
      <p:sp>
        <p:nvSpPr>
          <p:cNvPr id="11" name="Shape 1">
            <a:extLst>
              <a:ext uri="{FF2B5EF4-FFF2-40B4-BE49-F238E27FC236}">
                <a16:creationId xmlns:a16="http://schemas.microsoft.com/office/drawing/2014/main" id="{3EB373D1-9D4D-DC82-74F0-8670EDFB3795}"/>
              </a:ext>
            </a:extLst>
          </p:cNvPr>
          <p:cNvSpPr/>
          <p:nvPr/>
        </p:nvSpPr>
        <p:spPr>
          <a:xfrm>
            <a:off x="793790" y="3127534"/>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2" name="Text 2">
            <a:extLst>
              <a:ext uri="{FF2B5EF4-FFF2-40B4-BE49-F238E27FC236}">
                <a16:creationId xmlns:a16="http://schemas.microsoft.com/office/drawing/2014/main" id="{E5C4B1B5-8612-57BA-1ECF-B0776CE72388}"/>
              </a:ext>
            </a:extLst>
          </p:cNvPr>
          <p:cNvSpPr/>
          <p:nvPr/>
        </p:nvSpPr>
        <p:spPr>
          <a:xfrm>
            <a:off x="1530906" y="3205401"/>
            <a:ext cx="2899410"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Chức năng chính</a:t>
            </a:r>
            <a:endParaRPr lang="en-US" sz="2300" dirty="0"/>
          </a:p>
        </p:txBody>
      </p:sp>
      <p:sp>
        <p:nvSpPr>
          <p:cNvPr id="13" name="Text 3">
            <a:extLst>
              <a:ext uri="{FF2B5EF4-FFF2-40B4-BE49-F238E27FC236}">
                <a16:creationId xmlns:a16="http://schemas.microsoft.com/office/drawing/2014/main" id="{FE42EF65-99D5-8444-F2FC-A6CB8BCAE07F}"/>
              </a:ext>
            </a:extLst>
          </p:cNvPr>
          <p:cNvSpPr/>
          <p:nvPr/>
        </p:nvSpPr>
        <p:spPr>
          <a:xfrm>
            <a:off x="1530906" y="3713559"/>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Giao tiếp với cơ sở dữ liệu, thực hiện các thao tác CRUD (Tạo, Đọc, Cập nhật, Xóa).</a:t>
            </a:r>
            <a:endParaRPr lang="en-US" sz="1750" dirty="0"/>
          </a:p>
        </p:txBody>
      </p:sp>
      <p:sp>
        <p:nvSpPr>
          <p:cNvPr id="14" name="Shape 4">
            <a:extLst>
              <a:ext uri="{FF2B5EF4-FFF2-40B4-BE49-F238E27FC236}">
                <a16:creationId xmlns:a16="http://schemas.microsoft.com/office/drawing/2014/main" id="{826A1D8D-E07E-6CD0-D802-BE51A9AB3A48}"/>
              </a:ext>
            </a:extLst>
          </p:cNvPr>
          <p:cNvSpPr/>
          <p:nvPr/>
        </p:nvSpPr>
        <p:spPr>
          <a:xfrm>
            <a:off x="4713803" y="3127534"/>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5" name="Text 5">
            <a:extLst>
              <a:ext uri="{FF2B5EF4-FFF2-40B4-BE49-F238E27FC236}">
                <a16:creationId xmlns:a16="http://schemas.microsoft.com/office/drawing/2014/main" id="{8AF91226-2069-DB48-4021-63C48D09B37F}"/>
              </a:ext>
            </a:extLst>
          </p:cNvPr>
          <p:cNvSpPr/>
          <p:nvPr/>
        </p:nvSpPr>
        <p:spPr>
          <a:xfrm>
            <a:off x="5450919" y="3205401"/>
            <a:ext cx="2899410"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Tách biệt logic</a:t>
            </a:r>
            <a:endParaRPr lang="en-US" sz="2300" dirty="0"/>
          </a:p>
        </p:txBody>
      </p:sp>
      <p:sp>
        <p:nvSpPr>
          <p:cNvPr id="16" name="Text 6">
            <a:extLst>
              <a:ext uri="{FF2B5EF4-FFF2-40B4-BE49-F238E27FC236}">
                <a16:creationId xmlns:a16="http://schemas.microsoft.com/office/drawing/2014/main" id="{1B4C0CF8-16CD-E858-67DA-719F60B99BF2}"/>
              </a:ext>
            </a:extLst>
          </p:cNvPr>
          <p:cNvSpPr/>
          <p:nvPr/>
        </p:nvSpPr>
        <p:spPr>
          <a:xfrm>
            <a:off x="5450919" y="3713559"/>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Phân tách hoàn toàn logic xử lý với hệ thống lưu trữ dữ liệu, giúp bảo trì dễ dàng.</a:t>
            </a:r>
            <a:endParaRPr lang="en-US" sz="1750" dirty="0"/>
          </a:p>
        </p:txBody>
      </p:sp>
      <p:sp>
        <p:nvSpPr>
          <p:cNvPr id="17" name="Shape 7">
            <a:extLst>
              <a:ext uri="{FF2B5EF4-FFF2-40B4-BE49-F238E27FC236}">
                <a16:creationId xmlns:a16="http://schemas.microsoft.com/office/drawing/2014/main" id="{46BA4F75-41E3-A6E7-9A68-EABAFEA3B960}"/>
              </a:ext>
            </a:extLst>
          </p:cNvPr>
          <p:cNvSpPr/>
          <p:nvPr/>
        </p:nvSpPr>
        <p:spPr>
          <a:xfrm>
            <a:off x="793790" y="5618798"/>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8" name="Text 8">
            <a:extLst>
              <a:ext uri="{FF2B5EF4-FFF2-40B4-BE49-F238E27FC236}">
                <a16:creationId xmlns:a16="http://schemas.microsoft.com/office/drawing/2014/main" id="{B3B1E2FF-74EA-71EF-F293-612CD11B700D}"/>
              </a:ext>
            </a:extLst>
          </p:cNvPr>
          <p:cNvSpPr/>
          <p:nvPr/>
        </p:nvSpPr>
        <p:spPr>
          <a:xfrm>
            <a:off x="1530906" y="569666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Chuyển đổi dữ liệu</a:t>
            </a:r>
            <a:endParaRPr lang="en-US" sz="2300" dirty="0"/>
          </a:p>
        </p:txBody>
      </p:sp>
      <p:sp>
        <p:nvSpPr>
          <p:cNvPr id="19" name="Text 9">
            <a:extLst>
              <a:ext uri="{FF2B5EF4-FFF2-40B4-BE49-F238E27FC236}">
                <a16:creationId xmlns:a16="http://schemas.microsoft.com/office/drawing/2014/main" id="{7980C6C0-C86C-8D82-9AE1-9EBE9C8F9AEC}"/>
              </a:ext>
            </a:extLst>
          </p:cNvPr>
          <p:cNvSpPr/>
          <p:nvPr/>
        </p:nvSpPr>
        <p:spPr>
          <a:xfrm>
            <a:off x="1530906" y="620482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Cung cấp phương thức lấy dữ liệu và chuyển thành DTO để sử dụng trong các lớp khác.</a:t>
            </a:r>
            <a:endParaRPr lang="en-US" sz="1750" dirty="0"/>
          </a:p>
        </p:txBody>
      </p:sp>
    </p:spTree>
    <p:extLst>
      <p:ext uri="{BB962C8B-B14F-4D97-AF65-F5344CB8AC3E}">
        <p14:creationId xmlns:p14="http://schemas.microsoft.com/office/powerpoint/2010/main" val="22557970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260F815-2FCF-D0EC-7C30-C459B83E0EE3}"/>
            </a:ext>
          </a:extLst>
        </p:cNvPr>
        <p:cNvGrpSpPr/>
        <p:nvPr/>
      </p:nvGrpSpPr>
      <p:grpSpPr>
        <a:xfrm>
          <a:off x="0" y="0"/>
          <a:ext cx="0" cy="0"/>
          <a:chOff x="0" y="0"/>
          <a:chExt cx="0" cy="0"/>
        </a:xfrm>
      </p:grpSpPr>
      <p:sp>
        <p:nvSpPr>
          <p:cNvPr id="10" name="Text 0">
            <a:extLst>
              <a:ext uri="{FF2B5EF4-FFF2-40B4-BE49-F238E27FC236}">
                <a16:creationId xmlns:a16="http://schemas.microsoft.com/office/drawing/2014/main" id="{423A4311-11C7-3703-5C0D-406063DBB217}"/>
              </a:ext>
            </a:extLst>
          </p:cNvPr>
          <p:cNvSpPr/>
          <p:nvPr/>
        </p:nvSpPr>
        <p:spPr>
          <a:xfrm>
            <a:off x="245327" y="146277"/>
            <a:ext cx="5475250" cy="466192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Lớp DAO (Data Access Object)</a:t>
            </a:r>
            <a:endParaRPr lang="en-US" sz="4650" dirty="0"/>
          </a:p>
        </p:txBody>
      </p:sp>
      <p:sp>
        <p:nvSpPr>
          <p:cNvPr id="3" name="Hộp Văn bản 2">
            <a:extLst>
              <a:ext uri="{FF2B5EF4-FFF2-40B4-BE49-F238E27FC236}">
                <a16:creationId xmlns:a16="http://schemas.microsoft.com/office/drawing/2014/main" id="{585D6ECB-FB60-633E-1B05-C288D53CA53F}"/>
              </a:ext>
            </a:extLst>
          </p:cNvPr>
          <p:cNvSpPr txBox="1"/>
          <p:nvPr/>
        </p:nvSpPr>
        <p:spPr>
          <a:xfrm>
            <a:off x="4728117" y="146277"/>
            <a:ext cx="9656956" cy="7937045"/>
          </a:xfrm>
          <a:prstGeom prst="rect">
            <a:avLst/>
          </a:prstGeom>
          <a:noFill/>
        </p:spPr>
        <p:txBody>
          <a:bodyPr wrap="square">
            <a:spAutoFit/>
          </a:bodyPr>
          <a:lstStyle/>
          <a:p>
            <a:pPr marL="0" marR="0" algn="l">
              <a:lnSpc>
                <a:spcPct val="150000"/>
              </a:lnSpc>
              <a:spcAft>
                <a:spcPts val="800"/>
              </a:spcAft>
            </a:pPr>
            <a:r>
              <a:rPr lang="en-US" sz="1800" i="1"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import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java</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sql</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import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java</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util</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F9AE58"/>
                </a:solidFill>
                <a:effectLst/>
                <a:latin typeface="Times New Roman" panose="02020603050405020304" pitchFamily="18" charset="0"/>
                <a:ea typeface="Times New Roman" panose="02020603050405020304" pitchFamily="18" charset="0"/>
                <a:cs typeface="Times New Roman" panose="02020603050405020304" pitchFamily="18" charset="0"/>
              </a:rPr>
              <a:t>ArrayList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import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java</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util</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F9AE58"/>
                </a:solidFill>
                <a:effectLst/>
                <a:latin typeface="Times New Roman" panose="02020603050405020304" pitchFamily="18" charset="0"/>
                <a:ea typeface="Times New Roman" panose="02020603050405020304" pitchFamily="18" charset="0"/>
                <a:cs typeface="Times New Roman" panose="02020603050405020304" pitchFamily="18" charset="0"/>
              </a:rPr>
              <a:t>List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public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class</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F9AE58"/>
                </a:solidFill>
                <a:effectLst/>
                <a:latin typeface="Times New Roman" panose="02020603050405020304" pitchFamily="18" charset="0"/>
                <a:ea typeface="Times New Roman" panose="02020603050405020304" pitchFamily="18" charset="0"/>
                <a:cs typeface="Times New Roman" panose="02020603050405020304" pitchFamily="18" charset="0"/>
              </a:rPr>
              <a:t>UserDAO</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private</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Connection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conn</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public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UserDAO</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conn </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DatabaseConnection</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connect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public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List</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lang="en-US" sz="1800" i="1"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UserDTO</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&gt;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getAllUsers</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List</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lang="en-US" sz="1800" i="1"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UserDTO</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&gt;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users </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new</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ArrayList</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&lt;&gt;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String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sql</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80B979"/>
                </a:solidFill>
                <a:effectLst/>
                <a:latin typeface="Times New Roman" panose="02020603050405020304" pitchFamily="18" charset="0"/>
                <a:ea typeface="Times New Roman" panose="02020603050405020304" pitchFamily="18" charset="0"/>
                <a:cs typeface="Times New Roman" panose="02020603050405020304" pitchFamily="18" charset="0"/>
              </a:rPr>
              <a:t>SELECT * FROM users</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try</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Statement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stmt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conn</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createStatement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ResultSet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rs</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stmt</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executeQuery</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sql</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while</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rs</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users</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add</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new</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UserDTO</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rs</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getInt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80B979"/>
                </a:solidFill>
                <a:effectLst/>
                <a:latin typeface="Times New Roman" panose="02020603050405020304" pitchFamily="18" charset="0"/>
                <a:ea typeface="Times New Roman" panose="02020603050405020304" pitchFamily="18" charset="0"/>
                <a:cs typeface="Times New Roman" panose="02020603050405020304" pitchFamily="18" charset="0"/>
              </a:rPr>
              <a:t>id</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rs</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getString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80B979"/>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1800" kern="0" dirty="0">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catch</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SQLException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printStackTrace</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return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users</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1236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E20A734-A6A5-245A-FF8E-AD9557508F0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4B89958-7FFE-663B-1C0A-465E54BBAD7B}"/>
              </a:ext>
            </a:extLst>
          </p:cNvPr>
          <p:cNvSpPr/>
          <p:nvPr/>
        </p:nvSpPr>
        <p:spPr>
          <a:xfrm>
            <a:off x="793790" y="2229803"/>
            <a:ext cx="8576072"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Lớp DTO (Data Transfer Object)</a:t>
            </a:r>
            <a:endParaRPr lang="en-US" sz="4650" dirty="0"/>
          </a:p>
        </p:txBody>
      </p:sp>
      <p:sp>
        <p:nvSpPr>
          <p:cNvPr id="3" name="Text 1">
            <a:extLst>
              <a:ext uri="{FF2B5EF4-FFF2-40B4-BE49-F238E27FC236}">
                <a16:creationId xmlns:a16="http://schemas.microsoft.com/office/drawing/2014/main" id="{A7DF254E-7B3A-4195-745D-3A19802609F4}"/>
              </a:ext>
            </a:extLst>
          </p:cNvPr>
          <p:cNvSpPr/>
          <p:nvPr/>
        </p:nvSpPr>
        <p:spPr>
          <a:xfrm>
            <a:off x="793790" y="354103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Chức năng</a:t>
            </a:r>
            <a:endParaRPr lang="en-US" sz="2300" dirty="0"/>
          </a:p>
        </p:txBody>
      </p:sp>
      <p:sp>
        <p:nvSpPr>
          <p:cNvPr id="4" name="Text 2">
            <a:extLst>
              <a:ext uri="{FF2B5EF4-FFF2-40B4-BE49-F238E27FC236}">
                <a16:creationId xmlns:a16="http://schemas.microsoft.com/office/drawing/2014/main" id="{CBB059ED-4A26-C36E-C708-F061958608A3}"/>
              </a:ext>
            </a:extLst>
          </p:cNvPr>
          <p:cNvSpPr/>
          <p:nvPr/>
        </p:nvSpPr>
        <p:spPr>
          <a:xfrm>
            <a:off x="793790" y="413992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Đóng gói dữ liệu giúp trao đổi thông tin giữa các lớp mà không tương tác trực tiếp với cơ sở dữ liệu.</a:t>
            </a:r>
            <a:endParaRPr lang="en-US" sz="1750" dirty="0"/>
          </a:p>
        </p:txBody>
      </p:sp>
      <p:sp>
        <p:nvSpPr>
          <p:cNvPr id="5" name="Text 3">
            <a:extLst>
              <a:ext uri="{FF2B5EF4-FFF2-40B4-BE49-F238E27FC236}">
                <a16:creationId xmlns:a16="http://schemas.microsoft.com/office/drawing/2014/main" id="{83D544D6-3A50-39BC-8F96-C6CDD9B6C7C6}"/>
              </a:ext>
            </a:extLst>
          </p:cNvPr>
          <p:cNvSpPr/>
          <p:nvPr/>
        </p:nvSpPr>
        <p:spPr>
          <a:xfrm>
            <a:off x="793790" y="506980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Chỉ chứa thuộc tính, constructor, getter/setter, không chứa logic xử lý.</a:t>
            </a:r>
            <a:endParaRPr lang="en-US" sz="1750" dirty="0"/>
          </a:p>
        </p:txBody>
      </p:sp>
      <p:sp>
        <p:nvSpPr>
          <p:cNvPr id="6" name="Text 4">
            <a:extLst>
              <a:ext uri="{FF2B5EF4-FFF2-40B4-BE49-F238E27FC236}">
                <a16:creationId xmlns:a16="http://schemas.microsoft.com/office/drawing/2014/main" id="{C31805D6-5FC3-7FC6-CE49-35687CE1B18D}"/>
              </a:ext>
            </a:extLst>
          </p:cNvPr>
          <p:cNvSpPr/>
          <p:nvPr/>
        </p:nvSpPr>
        <p:spPr>
          <a:xfrm>
            <a:off x="7599521" y="354103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Lợi ích</a:t>
            </a:r>
            <a:endParaRPr lang="en-US" sz="2300" dirty="0"/>
          </a:p>
        </p:txBody>
      </p:sp>
      <p:sp>
        <p:nvSpPr>
          <p:cNvPr id="7" name="Text 5">
            <a:extLst>
              <a:ext uri="{FF2B5EF4-FFF2-40B4-BE49-F238E27FC236}">
                <a16:creationId xmlns:a16="http://schemas.microsoft.com/office/drawing/2014/main" id="{C59737D0-B2EE-3FDB-4776-F13F10F8FA2C}"/>
              </a:ext>
            </a:extLst>
          </p:cNvPr>
          <p:cNvSpPr/>
          <p:nvPr/>
        </p:nvSpPr>
        <p:spPr>
          <a:xfrm>
            <a:off x="7599521" y="413992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Giảm sự phụ thuộc giữa các lớp, làm cho việc truyền dữ liệu dễ dàng và hiệu quả hơn.</a:t>
            </a:r>
            <a:endParaRPr lang="en-US" sz="1750" dirty="0"/>
          </a:p>
        </p:txBody>
      </p:sp>
    </p:spTree>
    <p:extLst>
      <p:ext uri="{BB962C8B-B14F-4D97-AF65-F5344CB8AC3E}">
        <p14:creationId xmlns:p14="http://schemas.microsoft.com/office/powerpoint/2010/main" val="3744061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C27D9D5-9613-5A3A-2EC3-4366D7F57E0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A84C5C7-5464-80CA-4B2B-07CCFB6837C2}"/>
              </a:ext>
            </a:extLst>
          </p:cNvPr>
          <p:cNvSpPr/>
          <p:nvPr/>
        </p:nvSpPr>
        <p:spPr>
          <a:xfrm>
            <a:off x="793790" y="479062"/>
            <a:ext cx="8576072"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Lớp DTO (Data Transfer Object)</a:t>
            </a:r>
            <a:endParaRPr lang="en-US" sz="4650" dirty="0"/>
          </a:p>
        </p:txBody>
      </p:sp>
      <p:sp>
        <p:nvSpPr>
          <p:cNvPr id="9" name="Hộp Văn bản 8">
            <a:extLst>
              <a:ext uri="{FF2B5EF4-FFF2-40B4-BE49-F238E27FC236}">
                <a16:creationId xmlns:a16="http://schemas.microsoft.com/office/drawing/2014/main" id="{2350CBFC-A43F-EC8C-0B2D-C4CCCB8BA8E5}"/>
              </a:ext>
            </a:extLst>
          </p:cNvPr>
          <p:cNvSpPr txBox="1"/>
          <p:nvPr/>
        </p:nvSpPr>
        <p:spPr>
          <a:xfrm>
            <a:off x="3992137" y="1356417"/>
            <a:ext cx="7315200" cy="6275051"/>
          </a:xfrm>
          <a:prstGeom prst="rect">
            <a:avLst/>
          </a:prstGeom>
          <a:noFill/>
        </p:spPr>
        <p:txBody>
          <a:bodyPr wrap="square">
            <a:spAutoFit/>
          </a:bodyPr>
          <a:lstStyle/>
          <a:p>
            <a:pPr marL="0" marR="0" algn="l">
              <a:lnSpc>
                <a:spcPct val="150000"/>
              </a:lnSpc>
              <a:spcAft>
                <a:spcPts val="800"/>
              </a:spcAft>
            </a:pP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public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class</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F9AE58"/>
                </a:solidFill>
                <a:effectLst/>
                <a:latin typeface="Times New Roman" panose="02020603050405020304" pitchFamily="18" charset="0"/>
                <a:ea typeface="Times New Roman" panose="02020603050405020304" pitchFamily="18" charset="0"/>
                <a:cs typeface="Times New Roman" panose="02020603050405020304" pitchFamily="18" charset="0"/>
              </a:rPr>
              <a:t>UserDTO</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private</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int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id</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private</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String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name</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private</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String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email</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public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UserDTO</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i="1"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int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F9AE58"/>
                </a:solidFill>
                <a:effectLst/>
                <a:latin typeface="Times New Roman" panose="02020603050405020304" pitchFamily="18" charset="0"/>
                <a:ea typeface="Times New Roman" panose="02020603050405020304" pitchFamily="18" charset="0"/>
                <a:cs typeface="Times New Roman" panose="02020603050405020304" pitchFamily="18" charset="0"/>
              </a:rPr>
              <a:t>id</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String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F9AE58"/>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String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F9AE58"/>
                </a:solidFill>
                <a:effectLst/>
                <a:latin typeface="Times New Roman" panose="02020603050405020304" pitchFamily="18" charset="0"/>
                <a:ea typeface="Times New Roman" panose="02020603050405020304" pitchFamily="18" charset="0"/>
                <a:cs typeface="Times New Roman" panose="02020603050405020304" pitchFamily="18" charset="0"/>
              </a:rPr>
              <a:t>email</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id </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id</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 </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name</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err="1">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1800" kern="0" dirty="0" err="1">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email</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F97B5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email</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public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int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getId</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return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id</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public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String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getName</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return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name</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EC5F66"/>
                </a:solidFill>
                <a:effectLst/>
                <a:latin typeface="Times New Roman" panose="02020603050405020304" pitchFamily="18" charset="0"/>
                <a:ea typeface="Times New Roman" panose="02020603050405020304" pitchFamily="18" charset="0"/>
                <a:cs typeface="Times New Roman" panose="02020603050405020304" pitchFamily="18" charset="0"/>
              </a:rPr>
              <a:t>public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0" dirty="0">
                <a:solidFill>
                  <a:srgbClr val="6699CC"/>
                </a:solidFill>
                <a:effectLst/>
                <a:latin typeface="Times New Roman" panose="02020603050405020304" pitchFamily="18" charset="0"/>
                <a:ea typeface="Times New Roman" panose="02020603050405020304" pitchFamily="18" charset="0"/>
                <a:cs typeface="Times New Roman" panose="02020603050405020304" pitchFamily="18" charset="0"/>
              </a:rPr>
              <a:t>String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5FB4B4"/>
                </a:solidFill>
                <a:effectLst/>
                <a:latin typeface="Times New Roman" panose="02020603050405020304" pitchFamily="18" charset="0"/>
                <a:ea typeface="Times New Roman" panose="02020603050405020304" pitchFamily="18" charset="0"/>
                <a:cs typeface="Times New Roman" panose="02020603050405020304" pitchFamily="18" charset="0"/>
              </a:rPr>
              <a:t>getEmail</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kern="0" dirty="0">
                <a:solidFill>
                  <a:srgbClr val="C695C6"/>
                </a:solidFill>
                <a:effectLst/>
                <a:latin typeface="Times New Roman" panose="02020603050405020304" pitchFamily="18" charset="0"/>
                <a:ea typeface="Times New Roman" panose="02020603050405020304" pitchFamily="18" charset="0"/>
                <a:cs typeface="Times New Roman" panose="02020603050405020304" pitchFamily="18" charset="0"/>
              </a:rPr>
              <a:t>return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email</a:t>
            </a:r>
            <a:r>
              <a:rPr lang="en-US" sz="1800" kern="0" dirty="0">
                <a:solidFill>
                  <a:srgbClr val="AC7A68"/>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832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E6B9DB4-74F7-138C-CD0F-B4784B2382C4}"/>
            </a:ext>
          </a:extLst>
        </p:cNvPr>
        <p:cNvGrpSpPr/>
        <p:nvPr/>
      </p:nvGrpSpPr>
      <p:grpSpPr>
        <a:xfrm>
          <a:off x="0" y="0"/>
          <a:ext cx="0" cy="0"/>
          <a:chOff x="0" y="0"/>
          <a:chExt cx="0" cy="0"/>
        </a:xfrm>
      </p:grpSpPr>
      <p:sp>
        <p:nvSpPr>
          <p:cNvPr id="9" name="Text 0">
            <a:extLst>
              <a:ext uri="{FF2B5EF4-FFF2-40B4-BE49-F238E27FC236}">
                <a16:creationId xmlns:a16="http://schemas.microsoft.com/office/drawing/2014/main" id="{16CBF866-8AED-D7F4-2064-3224758D0BF9}"/>
              </a:ext>
            </a:extLst>
          </p:cNvPr>
          <p:cNvSpPr/>
          <p:nvPr/>
        </p:nvSpPr>
        <p:spPr>
          <a:xfrm>
            <a:off x="793790" y="1134666"/>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Lớp GUI (Graphical User Interface)</a:t>
            </a:r>
            <a:endParaRPr lang="en-US" sz="4650" dirty="0"/>
          </a:p>
        </p:txBody>
      </p:sp>
      <p:sp>
        <p:nvSpPr>
          <p:cNvPr id="10" name="Shape 1">
            <a:extLst>
              <a:ext uri="{FF2B5EF4-FFF2-40B4-BE49-F238E27FC236}">
                <a16:creationId xmlns:a16="http://schemas.microsoft.com/office/drawing/2014/main" id="{B7B4984B-CCDE-172F-CEE6-97E86C0E8883}"/>
              </a:ext>
            </a:extLst>
          </p:cNvPr>
          <p:cNvSpPr/>
          <p:nvPr/>
        </p:nvSpPr>
        <p:spPr>
          <a:xfrm>
            <a:off x="793790" y="2963347"/>
            <a:ext cx="7556421" cy="1702832"/>
          </a:xfrm>
          <a:prstGeom prst="roundRect">
            <a:avLst>
              <a:gd name="adj" fmla="val 5595"/>
            </a:avLst>
          </a:prstGeom>
          <a:solidFill>
            <a:srgbClr val="CCEEFF"/>
          </a:solidFill>
          <a:ln w="7620">
            <a:solidFill>
              <a:srgbClr val="B2D4E5"/>
            </a:solidFill>
            <a:prstDash val="solid"/>
          </a:ln>
        </p:spPr>
        <p:txBody>
          <a:bodyPr/>
          <a:lstStyle/>
          <a:p>
            <a:endParaRPr lang="en-US"/>
          </a:p>
        </p:txBody>
      </p:sp>
      <p:sp>
        <p:nvSpPr>
          <p:cNvPr id="11" name="Text 2">
            <a:extLst>
              <a:ext uri="{FF2B5EF4-FFF2-40B4-BE49-F238E27FC236}">
                <a16:creationId xmlns:a16="http://schemas.microsoft.com/office/drawing/2014/main" id="{4DC81D17-658E-92E2-CC80-B988392BC9FC}"/>
              </a:ext>
            </a:extLst>
          </p:cNvPr>
          <p:cNvSpPr/>
          <p:nvPr/>
        </p:nvSpPr>
        <p:spPr>
          <a:xfrm>
            <a:off x="1028224" y="319778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Chức năng</a:t>
            </a:r>
            <a:endParaRPr lang="en-US" sz="2300" dirty="0"/>
          </a:p>
        </p:txBody>
      </p:sp>
      <p:sp>
        <p:nvSpPr>
          <p:cNvPr id="12" name="Text 3">
            <a:extLst>
              <a:ext uri="{FF2B5EF4-FFF2-40B4-BE49-F238E27FC236}">
                <a16:creationId xmlns:a16="http://schemas.microsoft.com/office/drawing/2014/main" id="{450AD680-2AEC-9E0E-B814-DD311543B827}"/>
              </a:ext>
            </a:extLst>
          </p:cNvPr>
          <p:cNvSpPr/>
          <p:nvPr/>
        </p:nvSpPr>
        <p:spPr>
          <a:xfrm>
            <a:off x="1028224" y="3705939"/>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Hiển thị thông tin và tương tác với người dùng, cho phép nhập, xem, chỉnh sửa dữ liệu.</a:t>
            </a:r>
            <a:endParaRPr lang="en-US" sz="1750" dirty="0"/>
          </a:p>
        </p:txBody>
      </p:sp>
      <p:sp>
        <p:nvSpPr>
          <p:cNvPr id="13" name="Shape 4">
            <a:extLst>
              <a:ext uri="{FF2B5EF4-FFF2-40B4-BE49-F238E27FC236}">
                <a16:creationId xmlns:a16="http://schemas.microsoft.com/office/drawing/2014/main" id="{36A57EDE-E2C7-4FD1-2856-675DA2A796F3}"/>
              </a:ext>
            </a:extLst>
          </p:cNvPr>
          <p:cNvSpPr/>
          <p:nvPr/>
        </p:nvSpPr>
        <p:spPr>
          <a:xfrm>
            <a:off x="793790" y="4892993"/>
            <a:ext cx="7556421" cy="2201823"/>
          </a:xfrm>
          <a:prstGeom prst="roundRect">
            <a:avLst>
              <a:gd name="adj" fmla="val 4327"/>
            </a:avLst>
          </a:prstGeom>
          <a:solidFill>
            <a:srgbClr val="CCEEFF"/>
          </a:solidFill>
          <a:ln w="7620">
            <a:solidFill>
              <a:srgbClr val="B2D4E5"/>
            </a:solidFill>
            <a:prstDash val="solid"/>
          </a:ln>
        </p:spPr>
        <p:txBody>
          <a:bodyPr/>
          <a:lstStyle/>
          <a:p>
            <a:endParaRPr lang="en-US"/>
          </a:p>
        </p:txBody>
      </p:sp>
      <p:sp>
        <p:nvSpPr>
          <p:cNvPr id="14" name="Text 5">
            <a:extLst>
              <a:ext uri="{FF2B5EF4-FFF2-40B4-BE49-F238E27FC236}">
                <a16:creationId xmlns:a16="http://schemas.microsoft.com/office/drawing/2014/main" id="{B123F101-C544-7A31-932B-5151D42D0504}"/>
              </a:ext>
            </a:extLst>
          </p:cNvPr>
          <p:cNvSpPr/>
          <p:nvPr/>
        </p:nvSpPr>
        <p:spPr>
          <a:xfrm>
            <a:off x="1028224" y="512742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Đặc điểm</a:t>
            </a:r>
            <a:endParaRPr lang="en-US" sz="2300" dirty="0"/>
          </a:p>
        </p:txBody>
      </p:sp>
      <p:sp>
        <p:nvSpPr>
          <p:cNvPr id="15" name="Text 6">
            <a:extLst>
              <a:ext uri="{FF2B5EF4-FFF2-40B4-BE49-F238E27FC236}">
                <a16:creationId xmlns:a16="http://schemas.microsoft.com/office/drawing/2014/main" id="{1475A28F-06B6-4AC2-B973-130901B72828}"/>
              </a:ext>
            </a:extLst>
          </p:cNvPr>
          <p:cNvSpPr/>
          <p:nvPr/>
        </p:nvSpPr>
        <p:spPr>
          <a:xfrm>
            <a:off x="1028224" y="5635585"/>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Không chứa logic xử lý, nhận dữ liệu từ BUS để hiển thị.</a:t>
            </a:r>
            <a:endParaRPr lang="en-US" sz="1750" dirty="0"/>
          </a:p>
        </p:txBody>
      </p:sp>
      <p:sp>
        <p:nvSpPr>
          <p:cNvPr id="16" name="Text 7">
            <a:extLst>
              <a:ext uri="{FF2B5EF4-FFF2-40B4-BE49-F238E27FC236}">
                <a16:creationId xmlns:a16="http://schemas.microsoft.com/office/drawing/2014/main" id="{4C2F9BEB-C56B-25AD-0991-90E78247DB04}"/>
              </a:ext>
            </a:extLst>
          </p:cNvPr>
          <p:cNvSpPr/>
          <p:nvPr/>
        </p:nvSpPr>
        <p:spPr>
          <a:xfrm>
            <a:off x="1028224" y="6134576"/>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Có thể là ứng dụng web (HTML, CSS, JavaScript) hoặc giao diện đồ họa (Java Swing, JavaFX).</a:t>
            </a:r>
            <a:endParaRPr lang="en-US" sz="1750" dirty="0"/>
          </a:p>
        </p:txBody>
      </p:sp>
    </p:spTree>
    <p:extLst>
      <p:ext uri="{BB962C8B-B14F-4D97-AF65-F5344CB8AC3E}">
        <p14:creationId xmlns:p14="http://schemas.microsoft.com/office/powerpoint/2010/main" val="3519153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EDDCB3F-C796-399D-06C5-4B234EE0349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FBBDE6D-3D6D-AE07-4C27-A12DBC13B0AA}"/>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D6C07DCA-3213-E8B1-F707-F825BE911ACE}"/>
              </a:ext>
            </a:extLst>
          </p:cNvPr>
          <p:cNvSpPr/>
          <p:nvPr/>
        </p:nvSpPr>
        <p:spPr>
          <a:xfrm>
            <a:off x="6280190" y="1009293"/>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Tổng kết mô hình kiến trúc phân lớp</a:t>
            </a:r>
            <a:endParaRPr lang="en-US" sz="4650" dirty="0"/>
          </a:p>
        </p:txBody>
      </p:sp>
      <p:sp>
        <p:nvSpPr>
          <p:cNvPr id="4" name="Shape 1">
            <a:extLst>
              <a:ext uri="{FF2B5EF4-FFF2-40B4-BE49-F238E27FC236}">
                <a16:creationId xmlns:a16="http://schemas.microsoft.com/office/drawing/2014/main" id="{A1585E89-4D66-4812-85DD-046C63F81825}"/>
              </a:ext>
            </a:extLst>
          </p:cNvPr>
          <p:cNvSpPr/>
          <p:nvPr/>
        </p:nvSpPr>
        <p:spPr>
          <a:xfrm>
            <a:off x="6280190" y="2837974"/>
            <a:ext cx="170021" cy="1233964"/>
          </a:xfrm>
          <a:prstGeom prst="roundRect">
            <a:avLst>
              <a:gd name="adj" fmla="val 56033"/>
            </a:avLst>
          </a:prstGeom>
          <a:solidFill>
            <a:srgbClr val="CCEEFF"/>
          </a:solidFill>
          <a:ln w="7620">
            <a:solidFill>
              <a:srgbClr val="B2D4E5"/>
            </a:solidFill>
            <a:prstDash val="solid"/>
          </a:ln>
        </p:spPr>
        <p:txBody>
          <a:bodyPr/>
          <a:lstStyle/>
          <a:p>
            <a:endParaRPr lang="en-US"/>
          </a:p>
        </p:txBody>
      </p:sp>
      <p:sp>
        <p:nvSpPr>
          <p:cNvPr id="5" name="Text 2">
            <a:extLst>
              <a:ext uri="{FF2B5EF4-FFF2-40B4-BE49-F238E27FC236}">
                <a16:creationId xmlns:a16="http://schemas.microsoft.com/office/drawing/2014/main" id="{BF8BDE68-5210-3898-ECB4-D8E9DCDCCB9C}"/>
              </a:ext>
            </a:extLst>
          </p:cNvPr>
          <p:cNvSpPr/>
          <p:nvPr/>
        </p:nvSpPr>
        <p:spPr>
          <a:xfrm>
            <a:off x="6790373" y="283797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Tổ chức rõ ràng</a:t>
            </a:r>
            <a:endParaRPr lang="en-US" sz="2300" dirty="0"/>
          </a:p>
        </p:txBody>
      </p:sp>
      <p:sp>
        <p:nvSpPr>
          <p:cNvPr id="6" name="Text 3">
            <a:extLst>
              <a:ext uri="{FF2B5EF4-FFF2-40B4-BE49-F238E27FC236}">
                <a16:creationId xmlns:a16="http://schemas.microsoft.com/office/drawing/2014/main" id="{AA4264E7-464F-6116-A593-66A397426C0E}"/>
              </a:ext>
            </a:extLst>
          </p:cNvPr>
          <p:cNvSpPr/>
          <p:nvPr/>
        </p:nvSpPr>
        <p:spPr>
          <a:xfrm>
            <a:off x="6790373" y="3346133"/>
            <a:ext cx="704623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Mỗi lớp đảm nhận nhiệm vụ riêng biệt, giúp hệ thống dễ bảo trì và mở rộng.</a:t>
            </a:r>
            <a:endParaRPr lang="en-US" sz="1750" dirty="0"/>
          </a:p>
        </p:txBody>
      </p:sp>
      <p:sp>
        <p:nvSpPr>
          <p:cNvPr id="7" name="Shape 4">
            <a:extLst>
              <a:ext uri="{FF2B5EF4-FFF2-40B4-BE49-F238E27FC236}">
                <a16:creationId xmlns:a16="http://schemas.microsoft.com/office/drawing/2014/main" id="{C1FDFA5E-6B45-D6ED-49A2-25B03D85C352}"/>
              </a:ext>
            </a:extLst>
          </p:cNvPr>
          <p:cNvSpPr/>
          <p:nvPr/>
        </p:nvSpPr>
        <p:spPr>
          <a:xfrm>
            <a:off x="6620351" y="4298752"/>
            <a:ext cx="170021" cy="1233964"/>
          </a:xfrm>
          <a:prstGeom prst="roundRect">
            <a:avLst>
              <a:gd name="adj" fmla="val 56033"/>
            </a:avLst>
          </a:prstGeom>
          <a:solidFill>
            <a:srgbClr val="CCEEFF"/>
          </a:solidFill>
          <a:ln w="7620">
            <a:solidFill>
              <a:srgbClr val="B2D4E5"/>
            </a:solidFill>
            <a:prstDash val="solid"/>
          </a:ln>
        </p:spPr>
        <p:txBody>
          <a:bodyPr/>
          <a:lstStyle/>
          <a:p>
            <a:endParaRPr lang="en-US"/>
          </a:p>
        </p:txBody>
      </p:sp>
      <p:sp>
        <p:nvSpPr>
          <p:cNvPr id="8" name="Text 5">
            <a:extLst>
              <a:ext uri="{FF2B5EF4-FFF2-40B4-BE49-F238E27FC236}">
                <a16:creationId xmlns:a16="http://schemas.microsoft.com/office/drawing/2014/main" id="{D7382931-0AA5-341C-4768-20681201D28D}"/>
              </a:ext>
            </a:extLst>
          </p:cNvPr>
          <p:cNvSpPr/>
          <p:nvPr/>
        </p:nvSpPr>
        <p:spPr>
          <a:xfrm>
            <a:off x="7130534" y="429875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Tính linh hoạt cao</a:t>
            </a:r>
            <a:endParaRPr lang="en-US" sz="2300" dirty="0"/>
          </a:p>
        </p:txBody>
      </p:sp>
      <p:sp>
        <p:nvSpPr>
          <p:cNvPr id="17" name="Text 6">
            <a:extLst>
              <a:ext uri="{FF2B5EF4-FFF2-40B4-BE49-F238E27FC236}">
                <a16:creationId xmlns:a16="http://schemas.microsoft.com/office/drawing/2014/main" id="{FF019AB5-3189-C538-EBF1-36A248B6D2B2}"/>
              </a:ext>
            </a:extLst>
          </p:cNvPr>
          <p:cNvSpPr/>
          <p:nvPr/>
        </p:nvSpPr>
        <p:spPr>
          <a:xfrm>
            <a:off x="7130534" y="4806910"/>
            <a:ext cx="670607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Ứng dụng các đặc điểm OOP như đóng gói, kế thừa, đa hình và trừu tượng.</a:t>
            </a:r>
            <a:endParaRPr lang="en-US" sz="1750" dirty="0"/>
          </a:p>
        </p:txBody>
      </p:sp>
      <p:sp>
        <p:nvSpPr>
          <p:cNvPr id="18" name="Shape 7">
            <a:extLst>
              <a:ext uri="{FF2B5EF4-FFF2-40B4-BE49-F238E27FC236}">
                <a16:creationId xmlns:a16="http://schemas.microsoft.com/office/drawing/2014/main" id="{63D9B36A-3531-94AF-72A8-1A75A6CCC033}"/>
              </a:ext>
            </a:extLst>
          </p:cNvPr>
          <p:cNvSpPr/>
          <p:nvPr/>
        </p:nvSpPr>
        <p:spPr>
          <a:xfrm>
            <a:off x="6960632" y="5759529"/>
            <a:ext cx="170021" cy="1233964"/>
          </a:xfrm>
          <a:prstGeom prst="roundRect">
            <a:avLst>
              <a:gd name="adj" fmla="val 56033"/>
            </a:avLst>
          </a:prstGeom>
          <a:solidFill>
            <a:srgbClr val="CCEEFF"/>
          </a:solidFill>
          <a:ln w="7620">
            <a:solidFill>
              <a:srgbClr val="B2D4E5"/>
            </a:solidFill>
            <a:prstDash val="solid"/>
          </a:ln>
        </p:spPr>
        <p:txBody>
          <a:bodyPr/>
          <a:lstStyle/>
          <a:p>
            <a:endParaRPr lang="en-US"/>
          </a:p>
        </p:txBody>
      </p:sp>
      <p:sp>
        <p:nvSpPr>
          <p:cNvPr id="19" name="Text 8">
            <a:extLst>
              <a:ext uri="{FF2B5EF4-FFF2-40B4-BE49-F238E27FC236}">
                <a16:creationId xmlns:a16="http://schemas.microsoft.com/office/drawing/2014/main" id="{9D0E50F0-1BAD-B64C-5B02-E4E02BFA1101}"/>
              </a:ext>
            </a:extLst>
          </p:cNvPr>
          <p:cNvSpPr/>
          <p:nvPr/>
        </p:nvSpPr>
        <p:spPr>
          <a:xfrm>
            <a:off x="7470815" y="575952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Hiệu suất và bảo mật</a:t>
            </a:r>
            <a:endParaRPr lang="en-US" sz="2300" dirty="0"/>
          </a:p>
        </p:txBody>
      </p:sp>
      <p:sp>
        <p:nvSpPr>
          <p:cNvPr id="20" name="Text 9">
            <a:extLst>
              <a:ext uri="{FF2B5EF4-FFF2-40B4-BE49-F238E27FC236}">
                <a16:creationId xmlns:a16="http://schemas.microsoft.com/office/drawing/2014/main" id="{C4C41E1A-43FA-01DE-1C1F-CA7DD8A175E4}"/>
              </a:ext>
            </a:extLst>
          </p:cNvPr>
          <p:cNvSpPr/>
          <p:nvPr/>
        </p:nvSpPr>
        <p:spPr>
          <a:xfrm>
            <a:off x="7470815" y="6267688"/>
            <a:ext cx="636579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Phân tách logic nghiệp vụ và truy xuất dữ liệu giúp tăng hiệu suất và bảo vệ ứng dụng.</a:t>
            </a:r>
            <a:endParaRPr lang="en-US" sz="1750" dirty="0"/>
          </a:p>
        </p:txBody>
      </p:sp>
    </p:spTree>
    <p:extLst>
      <p:ext uri="{BB962C8B-B14F-4D97-AF65-F5344CB8AC3E}">
        <p14:creationId xmlns:p14="http://schemas.microsoft.com/office/powerpoint/2010/main" val="4203568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2694742"/>
            <a:ext cx="1232951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Mô Hình Dữ Liệu: Sequence và Class Diagram</a:t>
            </a:r>
            <a:endParaRPr lang="en-US" sz="4650" dirty="0"/>
          </a:p>
        </p:txBody>
      </p:sp>
      <p:sp>
        <p:nvSpPr>
          <p:cNvPr id="3" name="Text 1"/>
          <p:cNvSpPr/>
          <p:nvPr/>
        </p:nvSpPr>
        <p:spPr>
          <a:xfrm>
            <a:off x="793790" y="400597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Sequence Diagram</a:t>
            </a:r>
            <a:endParaRPr lang="en-US" sz="2300" dirty="0"/>
          </a:p>
        </p:txBody>
      </p:sp>
      <p:sp>
        <p:nvSpPr>
          <p:cNvPr id="4" name="Text 2"/>
          <p:cNvSpPr/>
          <p:nvPr/>
        </p:nvSpPr>
        <p:spPr>
          <a:xfrm>
            <a:off x="793790" y="460486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Minh họa chức năng xuất hàng, thể hiện luồng tương tác chi tiết.</a:t>
            </a:r>
            <a:endParaRPr lang="en-US" sz="1750" dirty="0"/>
          </a:p>
        </p:txBody>
      </p:sp>
      <p:sp>
        <p:nvSpPr>
          <p:cNvPr id="5" name="Text 3"/>
          <p:cNvSpPr/>
          <p:nvPr/>
        </p:nvSpPr>
        <p:spPr>
          <a:xfrm>
            <a:off x="7599521" y="400597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Class Diagram</a:t>
            </a:r>
            <a:endParaRPr lang="en-US" sz="2300" dirty="0"/>
          </a:p>
        </p:txBody>
      </p:sp>
      <p:sp>
        <p:nvSpPr>
          <p:cNvPr id="6" name="Text 4"/>
          <p:cNvSpPr/>
          <p:nvPr/>
        </p:nvSpPr>
        <p:spPr>
          <a:xfrm>
            <a:off x="7599521" y="460486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Biểu đồ lớp mô tả cấu trúc hệ thống và các đối tượng chính.</a:t>
            </a:r>
            <a:endParaRPr lang="en-US" sz="1750" dirty="0"/>
          </a:p>
        </p:txBody>
      </p:sp>
    </p:spTree>
    <p:extLst>
      <p:ext uri="{BB962C8B-B14F-4D97-AF65-F5344CB8AC3E}">
        <p14:creationId xmlns:p14="http://schemas.microsoft.com/office/powerpoint/2010/main" val="1073268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3" name="Text 0"/>
          <p:cNvSpPr/>
          <p:nvPr/>
        </p:nvSpPr>
        <p:spPr>
          <a:xfrm>
            <a:off x="3672148" y="958477"/>
            <a:ext cx="7084576" cy="693182"/>
          </a:xfrm>
          <a:prstGeom prst="rect">
            <a:avLst/>
          </a:prstGeom>
          <a:noFill/>
          <a:ln/>
        </p:spPr>
        <p:txBody>
          <a:bodyPr wrap="none" lIns="0" tIns="0" rIns="0" bIns="0" rtlCol="0" anchor="t"/>
          <a:lstStyle/>
          <a:p>
            <a:pPr marL="0" indent="0" algn="l">
              <a:lnSpc>
                <a:spcPts val="5450"/>
              </a:lnSpc>
              <a:buNone/>
            </a:pPr>
            <a:r>
              <a:rPr lang="en-US" sz="4800" b="1" dirty="0">
                <a:solidFill>
                  <a:srgbClr val="000000"/>
                </a:solidFill>
                <a:latin typeface="Abadi" panose="020B0604020104020204" pitchFamily="34" charset="0"/>
                <a:ea typeface="Petrona Bold" pitchFamily="34" charset="-122"/>
                <a:cs typeface="Petrona Bold" pitchFamily="34" charset="-120"/>
              </a:rPr>
              <a:t>Quy Trình Nghiệp Vụ Chính</a:t>
            </a:r>
            <a:endParaRPr lang="en-US" sz="4800" dirty="0"/>
          </a:p>
        </p:txBody>
      </p:sp>
      <p:sp>
        <p:nvSpPr>
          <p:cNvPr id="4" name="Shape 1"/>
          <p:cNvSpPr/>
          <p:nvPr/>
        </p:nvSpPr>
        <p:spPr>
          <a:xfrm>
            <a:off x="3672148" y="1968484"/>
            <a:ext cx="7665244" cy="5681663"/>
          </a:xfrm>
          <a:prstGeom prst="roundRect">
            <a:avLst>
              <a:gd name="adj" fmla="val 1562"/>
            </a:avLst>
          </a:prstGeom>
          <a:noFill/>
          <a:ln w="7620">
            <a:solidFill>
              <a:srgbClr val="000000">
                <a:alpha val="8000"/>
              </a:srgbClr>
            </a:solidFill>
            <a:prstDash val="solid"/>
          </a:ln>
        </p:spPr>
        <p:txBody>
          <a:bodyPr/>
          <a:lstStyle/>
          <a:p>
            <a:endParaRPr lang="en-US"/>
          </a:p>
        </p:txBody>
      </p:sp>
      <p:sp>
        <p:nvSpPr>
          <p:cNvPr id="5" name="Shape 2"/>
          <p:cNvSpPr/>
          <p:nvPr/>
        </p:nvSpPr>
        <p:spPr>
          <a:xfrm>
            <a:off x="3679768" y="1976104"/>
            <a:ext cx="7650004" cy="944404"/>
          </a:xfrm>
          <a:prstGeom prst="rect">
            <a:avLst/>
          </a:prstGeom>
          <a:solidFill>
            <a:srgbClr val="FFFFFF">
              <a:alpha val="4000"/>
            </a:srgbClr>
          </a:solidFill>
          <a:ln/>
        </p:spPr>
        <p:txBody>
          <a:bodyPr/>
          <a:lstStyle/>
          <a:p>
            <a:endParaRPr lang="en-US"/>
          </a:p>
        </p:txBody>
      </p:sp>
      <p:sp>
        <p:nvSpPr>
          <p:cNvPr id="6" name="Text 3"/>
          <p:cNvSpPr/>
          <p:nvPr/>
        </p:nvSpPr>
        <p:spPr>
          <a:xfrm>
            <a:off x="3890985" y="2110406"/>
            <a:ext cx="3398758" cy="33789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Quản lý đơn hàng</a:t>
            </a:r>
            <a:endParaRPr lang="en-US" sz="1650" dirty="0"/>
          </a:p>
        </p:txBody>
      </p:sp>
      <p:sp>
        <p:nvSpPr>
          <p:cNvPr id="7" name="Text 4"/>
          <p:cNvSpPr/>
          <p:nvPr/>
        </p:nvSpPr>
        <p:spPr>
          <a:xfrm>
            <a:off x="7719797" y="2110406"/>
            <a:ext cx="3398758" cy="6757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Tạo đơn, thanh toán, in hóa đơn, theo dõi đơn</a:t>
            </a:r>
            <a:endParaRPr lang="en-US" sz="1650" dirty="0"/>
          </a:p>
        </p:txBody>
      </p:sp>
      <p:sp>
        <p:nvSpPr>
          <p:cNvPr id="8" name="Shape 5"/>
          <p:cNvSpPr/>
          <p:nvPr/>
        </p:nvSpPr>
        <p:spPr>
          <a:xfrm>
            <a:off x="3679768" y="2920508"/>
            <a:ext cx="7650004" cy="944404"/>
          </a:xfrm>
          <a:prstGeom prst="rect">
            <a:avLst/>
          </a:prstGeom>
          <a:solidFill>
            <a:srgbClr val="000000">
              <a:alpha val="4000"/>
            </a:srgbClr>
          </a:solidFill>
          <a:ln/>
        </p:spPr>
        <p:txBody>
          <a:bodyPr/>
          <a:lstStyle/>
          <a:p>
            <a:endParaRPr lang="en-US"/>
          </a:p>
        </p:txBody>
      </p:sp>
      <p:sp>
        <p:nvSpPr>
          <p:cNvPr id="9" name="Text 6"/>
          <p:cNvSpPr/>
          <p:nvPr/>
        </p:nvSpPr>
        <p:spPr>
          <a:xfrm>
            <a:off x="3890985" y="3054810"/>
            <a:ext cx="3398758" cy="33789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Quản lý sản phẩm</a:t>
            </a:r>
            <a:endParaRPr lang="en-US" sz="1650" dirty="0"/>
          </a:p>
        </p:txBody>
      </p:sp>
      <p:sp>
        <p:nvSpPr>
          <p:cNvPr id="10" name="Text 7"/>
          <p:cNvSpPr/>
          <p:nvPr/>
        </p:nvSpPr>
        <p:spPr>
          <a:xfrm>
            <a:off x="7719797" y="3054810"/>
            <a:ext cx="3398758" cy="6757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Nhập, xuất, kiểm kê kho theo nhà cung cấp</a:t>
            </a:r>
            <a:endParaRPr lang="en-US" sz="1650" dirty="0"/>
          </a:p>
        </p:txBody>
      </p:sp>
      <p:sp>
        <p:nvSpPr>
          <p:cNvPr id="11" name="Shape 8"/>
          <p:cNvSpPr/>
          <p:nvPr/>
        </p:nvSpPr>
        <p:spPr>
          <a:xfrm>
            <a:off x="3679768" y="3864911"/>
            <a:ext cx="7650004" cy="944404"/>
          </a:xfrm>
          <a:prstGeom prst="rect">
            <a:avLst/>
          </a:prstGeom>
          <a:solidFill>
            <a:srgbClr val="FFFFFF">
              <a:alpha val="4000"/>
            </a:srgbClr>
          </a:solidFill>
          <a:ln/>
        </p:spPr>
        <p:txBody>
          <a:bodyPr/>
          <a:lstStyle/>
          <a:p>
            <a:endParaRPr lang="en-US"/>
          </a:p>
        </p:txBody>
      </p:sp>
      <p:sp>
        <p:nvSpPr>
          <p:cNvPr id="12" name="Text 9"/>
          <p:cNvSpPr/>
          <p:nvPr/>
        </p:nvSpPr>
        <p:spPr>
          <a:xfrm>
            <a:off x="3890985" y="3999214"/>
            <a:ext cx="3398758" cy="33789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Quản lý khách hàng</a:t>
            </a:r>
            <a:endParaRPr lang="en-US" sz="1650" dirty="0"/>
          </a:p>
        </p:txBody>
      </p:sp>
      <p:sp>
        <p:nvSpPr>
          <p:cNvPr id="13" name="Text 10"/>
          <p:cNvSpPr/>
          <p:nvPr/>
        </p:nvSpPr>
        <p:spPr>
          <a:xfrm>
            <a:off x="7719797" y="3999214"/>
            <a:ext cx="3398758" cy="6757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Lưu trữ thông tin và lịch sử mua hàng</a:t>
            </a:r>
            <a:endParaRPr lang="en-US" sz="1650" dirty="0"/>
          </a:p>
        </p:txBody>
      </p:sp>
      <p:sp>
        <p:nvSpPr>
          <p:cNvPr id="14" name="Shape 11"/>
          <p:cNvSpPr/>
          <p:nvPr/>
        </p:nvSpPr>
        <p:spPr>
          <a:xfrm>
            <a:off x="3679768" y="4809315"/>
            <a:ext cx="7650004" cy="944404"/>
          </a:xfrm>
          <a:prstGeom prst="rect">
            <a:avLst/>
          </a:prstGeom>
          <a:solidFill>
            <a:srgbClr val="000000">
              <a:alpha val="4000"/>
            </a:srgbClr>
          </a:solidFill>
          <a:ln/>
        </p:spPr>
        <p:txBody>
          <a:bodyPr/>
          <a:lstStyle/>
          <a:p>
            <a:endParaRPr lang="en-US"/>
          </a:p>
        </p:txBody>
      </p:sp>
      <p:sp>
        <p:nvSpPr>
          <p:cNvPr id="15" name="Text 12"/>
          <p:cNvSpPr/>
          <p:nvPr/>
        </p:nvSpPr>
        <p:spPr>
          <a:xfrm>
            <a:off x="3890985" y="4943618"/>
            <a:ext cx="3398758" cy="33789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Quản lý nhà cung cấp</a:t>
            </a:r>
            <a:endParaRPr lang="en-US" sz="1650" dirty="0"/>
          </a:p>
        </p:txBody>
      </p:sp>
      <p:sp>
        <p:nvSpPr>
          <p:cNvPr id="16" name="Text 13"/>
          <p:cNvSpPr/>
          <p:nvPr/>
        </p:nvSpPr>
        <p:spPr>
          <a:xfrm>
            <a:off x="7719797" y="4943618"/>
            <a:ext cx="3398758" cy="6757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Thông tin, hợp đồng, đặt hàng nhập kho</a:t>
            </a:r>
            <a:endParaRPr lang="en-US" sz="1650" dirty="0"/>
          </a:p>
        </p:txBody>
      </p:sp>
      <p:sp>
        <p:nvSpPr>
          <p:cNvPr id="17" name="Shape 14"/>
          <p:cNvSpPr/>
          <p:nvPr/>
        </p:nvSpPr>
        <p:spPr>
          <a:xfrm>
            <a:off x="3679768" y="5753719"/>
            <a:ext cx="7650004" cy="944404"/>
          </a:xfrm>
          <a:prstGeom prst="rect">
            <a:avLst/>
          </a:prstGeom>
          <a:solidFill>
            <a:srgbClr val="FFFFFF">
              <a:alpha val="4000"/>
            </a:srgbClr>
          </a:solidFill>
          <a:ln/>
        </p:spPr>
        <p:txBody>
          <a:bodyPr/>
          <a:lstStyle/>
          <a:p>
            <a:endParaRPr lang="en-US"/>
          </a:p>
        </p:txBody>
      </p:sp>
      <p:sp>
        <p:nvSpPr>
          <p:cNvPr id="18" name="Text 15"/>
          <p:cNvSpPr/>
          <p:nvPr/>
        </p:nvSpPr>
        <p:spPr>
          <a:xfrm>
            <a:off x="3890985" y="5888021"/>
            <a:ext cx="3398758" cy="33789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Quản lý tài chính - kế toán</a:t>
            </a:r>
            <a:endParaRPr lang="en-US" sz="1650" dirty="0"/>
          </a:p>
        </p:txBody>
      </p:sp>
      <p:sp>
        <p:nvSpPr>
          <p:cNvPr id="19" name="Text 16"/>
          <p:cNvSpPr/>
          <p:nvPr/>
        </p:nvSpPr>
        <p:spPr>
          <a:xfrm>
            <a:off x="7719797" y="5888021"/>
            <a:ext cx="3398758" cy="6757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Doanh thu, công nợ, báo cáo tài chính</a:t>
            </a:r>
            <a:endParaRPr lang="en-US" sz="1650" dirty="0"/>
          </a:p>
        </p:txBody>
      </p:sp>
      <p:sp>
        <p:nvSpPr>
          <p:cNvPr id="20" name="Shape 17"/>
          <p:cNvSpPr/>
          <p:nvPr/>
        </p:nvSpPr>
        <p:spPr>
          <a:xfrm>
            <a:off x="3679768" y="6698123"/>
            <a:ext cx="7650004" cy="944404"/>
          </a:xfrm>
          <a:prstGeom prst="rect">
            <a:avLst/>
          </a:prstGeom>
          <a:solidFill>
            <a:srgbClr val="000000">
              <a:alpha val="4000"/>
            </a:srgbClr>
          </a:solidFill>
          <a:ln/>
        </p:spPr>
        <p:txBody>
          <a:bodyPr/>
          <a:lstStyle/>
          <a:p>
            <a:endParaRPr lang="en-US"/>
          </a:p>
        </p:txBody>
      </p:sp>
      <p:sp>
        <p:nvSpPr>
          <p:cNvPr id="21" name="Text 18"/>
          <p:cNvSpPr/>
          <p:nvPr/>
        </p:nvSpPr>
        <p:spPr>
          <a:xfrm>
            <a:off x="3890985" y="6832425"/>
            <a:ext cx="3398758" cy="33789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Báo cáo &amp; thống kê</a:t>
            </a:r>
            <a:endParaRPr lang="en-US" sz="1650" dirty="0"/>
          </a:p>
        </p:txBody>
      </p:sp>
      <p:sp>
        <p:nvSpPr>
          <p:cNvPr id="22" name="Text 19"/>
          <p:cNvSpPr/>
          <p:nvPr/>
        </p:nvSpPr>
        <p:spPr>
          <a:xfrm>
            <a:off x="7719797" y="6832425"/>
            <a:ext cx="3398758" cy="6757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Xuất báo cáo doanh thu, tồn kho, phân tích dữ liệu</a:t>
            </a:r>
            <a:endParaRPr lang="en-US" sz="165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DD2808-3AF1-928C-0EEC-AF2F2346408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7F9B41E-6046-6514-0FC3-A90B7269613B}"/>
              </a:ext>
            </a:extLst>
          </p:cNvPr>
          <p:cNvSpPr/>
          <p:nvPr/>
        </p:nvSpPr>
        <p:spPr>
          <a:xfrm>
            <a:off x="637673" y="1088966"/>
            <a:ext cx="1232951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Mô Hình Dữ Liệu: Sequence</a:t>
            </a:r>
            <a:endParaRPr lang="vi-VN" sz="4650" b="1" dirty="0">
              <a:solidFill>
                <a:srgbClr val="000000"/>
              </a:solidFill>
              <a:latin typeface="Petrona Bold" pitchFamily="34" charset="0"/>
              <a:ea typeface="Petrona Bold" pitchFamily="34" charset="-122"/>
              <a:cs typeface="Petrona Bold" pitchFamily="34" charset="-120"/>
            </a:endParaRPr>
          </a:p>
          <a:p>
            <a:pPr marL="0" indent="0" algn="l">
              <a:lnSpc>
                <a:spcPts val="5850"/>
              </a:lnSpc>
              <a:buNone/>
            </a:pPr>
            <a:endParaRPr lang="en-US" sz="4650" dirty="0"/>
          </a:p>
        </p:txBody>
      </p:sp>
      <p:pic>
        <p:nvPicPr>
          <p:cNvPr id="7" name="Picture 1">
            <a:extLst>
              <a:ext uri="{FF2B5EF4-FFF2-40B4-BE49-F238E27FC236}">
                <a16:creationId xmlns:a16="http://schemas.microsoft.com/office/drawing/2014/main" id="{33AC631D-9E74-7A28-68BA-5F7A060E80C4}"/>
              </a:ext>
            </a:extLst>
          </p:cNvPr>
          <p:cNvPicPr>
            <a:picLocks noChangeAspect="1"/>
          </p:cNvPicPr>
          <p:nvPr/>
        </p:nvPicPr>
        <p:blipFill>
          <a:blip r:embed="rId3"/>
          <a:stretch>
            <a:fillRect/>
          </a:stretch>
        </p:blipFill>
        <p:spPr>
          <a:xfrm>
            <a:off x="2282309" y="2385245"/>
            <a:ext cx="10210521" cy="5353701"/>
          </a:xfrm>
          <a:prstGeom prst="rect">
            <a:avLst/>
          </a:prstGeom>
        </p:spPr>
      </p:pic>
      <p:sp>
        <p:nvSpPr>
          <p:cNvPr id="8" name="Text 1">
            <a:extLst>
              <a:ext uri="{FF2B5EF4-FFF2-40B4-BE49-F238E27FC236}">
                <a16:creationId xmlns:a16="http://schemas.microsoft.com/office/drawing/2014/main" id="{CBEC2C69-9B75-184F-FD58-5E06BE19C2D3}"/>
              </a:ext>
            </a:extLst>
          </p:cNvPr>
          <p:cNvSpPr/>
          <p:nvPr/>
        </p:nvSpPr>
        <p:spPr>
          <a:xfrm>
            <a:off x="1184083" y="1923200"/>
            <a:ext cx="2977039" cy="372070"/>
          </a:xfrm>
          <a:prstGeom prst="rect">
            <a:avLst/>
          </a:prstGeom>
          <a:noFill/>
          <a:ln/>
        </p:spPr>
        <p:txBody>
          <a:bodyPr wrap="none" lIns="0" tIns="0" rIns="0" bIns="0" rtlCol="0" anchor="t"/>
          <a:lstStyle/>
          <a:p>
            <a:pPr marL="0" indent="0" algn="l">
              <a:lnSpc>
                <a:spcPts val="2900"/>
              </a:lnSpc>
              <a:buNone/>
            </a:pPr>
            <a:r>
              <a:rPr lang="vi-VN" sz="3200" dirty="0"/>
              <a:t>Chức năng xuất hàng</a:t>
            </a:r>
            <a:endParaRPr lang="en-US" sz="3200" dirty="0"/>
          </a:p>
        </p:txBody>
      </p:sp>
    </p:spTree>
    <p:extLst>
      <p:ext uri="{BB962C8B-B14F-4D97-AF65-F5344CB8AC3E}">
        <p14:creationId xmlns:p14="http://schemas.microsoft.com/office/powerpoint/2010/main" val="954303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DF8B0FC-CF47-3710-E404-68DCA15D30E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DA5FEEC-C304-9F7C-0033-7BF1B48E4E52}"/>
              </a:ext>
            </a:extLst>
          </p:cNvPr>
          <p:cNvSpPr/>
          <p:nvPr/>
        </p:nvSpPr>
        <p:spPr>
          <a:xfrm>
            <a:off x="637673" y="1088966"/>
            <a:ext cx="1232951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Mô Hình Dữ Liệu: Sequence</a:t>
            </a:r>
            <a:endParaRPr lang="en-US" sz="4650" dirty="0"/>
          </a:p>
        </p:txBody>
      </p:sp>
      <p:pic>
        <p:nvPicPr>
          <p:cNvPr id="3" name="Picture 485">
            <a:extLst>
              <a:ext uri="{FF2B5EF4-FFF2-40B4-BE49-F238E27FC236}">
                <a16:creationId xmlns:a16="http://schemas.microsoft.com/office/drawing/2014/main" id="{7F735BA9-B5A4-B1F8-A22E-F187B7519E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3647" y="2417213"/>
            <a:ext cx="10623106" cy="5143314"/>
          </a:xfrm>
          <a:prstGeom prst="rect">
            <a:avLst/>
          </a:prstGeom>
          <a:noFill/>
        </p:spPr>
      </p:pic>
      <p:sp>
        <p:nvSpPr>
          <p:cNvPr id="5" name="Hộp Văn bản 4">
            <a:extLst>
              <a:ext uri="{FF2B5EF4-FFF2-40B4-BE49-F238E27FC236}">
                <a16:creationId xmlns:a16="http://schemas.microsoft.com/office/drawing/2014/main" id="{CFEC52A0-8E93-1D7B-D4F8-2E5B37E63181}"/>
              </a:ext>
            </a:extLst>
          </p:cNvPr>
          <p:cNvSpPr txBox="1"/>
          <p:nvPr/>
        </p:nvSpPr>
        <p:spPr>
          <a:xfrm>
            <a:off x="1103971" y="1807610"/>
            <a:ext cx="7315200" cy="476412"/>
          </a:xfrm>
          <a:prstGeom prst="rect">
            <a:avLst/>
          </a:prstGeom>
          <a:noFill/>
        </p:spPr>
        <p:txBody>
          <a:bodyPr wrap="square">
            <a:spAutoFit/>
          </a:bodyPr>
          <a:lstStyle/>
          <a:p>
            <a:pPr marL="0" indent="0" algn="l">
              <a:lnSpc>
                <a:spcPts val="2900"/>
              </a:lnSpc>
              <a:buNone/>
            </a:pPr>
            <a:r>
              <a:rPr lang="vi-VN" sz="3200" dirty="0"/>
              <a:t>Chức năng xuất hàng</a:t>
            </a:r>
            <a:endParaRPr lang="en-US" sz="3200" dirty="0"/>
          </a:p>
        </p:txBody>
      </p:sp>
    </p:spTree>
    <p:extLst>
      <p:ext uri="{BB962C8B-B14F-4D97-AF65-F5344CB8AC3E}">
        <p14:creationId xmlns:p14="http://schemas.microsoft.com/office/powerpoint/2010/main" val="3156041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125A850-A44C-F2B7-1E78-C526CD747E9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A43BA53-6C38-9FFC-4621-0E11A8B4D9AA}"/>
              </a:ext>
            </a:extLst>
          </p:cNvPr>
          <p:cNvSpPr/>
          <p:nvPr/>
        </p:nvSpPr>
        <p:spPr>
          <a:xfrm>
            <a:off x="637673" y="888244"/>
            <a:ext cx="12329517" cy="744260"/>
          </a:xfrm>
          <a:prstGeom prst="rect">
            <a:avLst/>
          </a:prstGeom>
          <a:noFill/>
          <a:ln/>
        </p:spPr>
        <p:txBody>
          <a:bodyPr wrap="none" lIns="0" tIns="0" rIns="0" bIns="0" rtlCol="0" anchor="t"/>
          <a:lstStyle/>
          <a:p>
            <a:pPr marL="0" indent="0" algn="l">
              <a:lnSpc>
                <a:spcPts val="5850"/>
              </a:lnSpc>
              <a:buNone/>
            </a:pPr>
            <a:r>
              <a:rPr lang="vi-VN" sz="4650" b="1" dirty="0">
                <a:solidFill>
                  <a:srgbClr val="000000"/>
                </a:solidFill>
                <a:ea typeface="Petrona Bold" pitchFamily="34" charset="-122"/>
              </a:rPr>
              <a:t>Biểu đồ lớp </a:t>
            </a:r>
            <a:r>
              <a:rPr lang="vi-VN" sz="4650" b="1" dirty="0" err="1">
                <a:solidFill>
                  <a:srgbClr val="000000"/>
                </a:solidFill>
                <a:ea typeface="Petrona Bold" pitchFamily="34" charset="-122"/>
              </a:rPr>
              <a:t>Class</a:t>
            </a:r>
            <a:r>
              <a:rPr lang="vi-VN" sz="4650" b="1" dirty="0">
                <a:solidFill>
                  <a:srgbClr val="000000"/>
                </a:solidFill>
                <a:ea typeface="Petrona Bold" pitchFamily="34" charset="-122"/>
              </a:rPr>
              <a:t> </a:t>
            </a:r>
            <a:r>
              <a:rPr lang="vi-VN" sz="4650" b="1" dirty="0" err="1">
                <a:solidFill>
                  <a:srgbClr val="000000"/>
                </a:solidFill>
                <a:ea typeface="Petrona Bold" pitchFamily="34" charset="-122"/>
              </a:rPr>
              <a:t>Diagram</a:t>
            </a:r>
            <a:endParaRPr lang="en-US" sz="4650" dirty="0"/>
          </a:p>
        </p:txBody>
      </p:sp>
      <p:pic>
        <p:nvPicPr>
          <p:cNvPr id="4" name="Picture 487">
            <a:extLst>
              <a:ext uri="{FF2B5EF4-FFF2-40B4-BE49-F238E27FC236}">
                <a16:creationId xmlns:a16="http://schemas.microsoft.com/office/drawing/2014/main" id="{CDF4C913-5759-6CAA-41ED-A805DC740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351" y="1833226"/>
            <a:ext cx="9121697" cy="6035444"/>
          </a:xfrm>
          <a:prstGeom prst="rect">
            <a:avLst/>
          </a:prstGeom>
        </p:spPr>
      </p:pic>
    </p:spTree>
    <p:extLst>
      <p:ext uri="{BB962C8B-B14F-4D97-AF65-F5344CB8AC3E}">
        <p14:creationId xmlns:p14="http://schemas.microsoft.com/office/powerpoint/2010/main" val="3146915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3782316" y="941134"/>
            <a:ext cx="7556421" cy="925116"/>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Giao Diện </a:t>
            </a:r>
            <a:r>
              <a:rPr lang="en-US" sz="4650" b="1" dirty="0" err="1">
                <a:solidFill>
                  <a:srgbClr val="000000"/>
                </a:solidFill>
                <a:latin typeface="Abadi" panose="020B0604020104020204" pitchFamily="34" charset="0"/>
                <a:ea typeface="Petrona Bold" pitchFamily="34" charset="-122"/>
                <a:cs typeface="Petrona Bold" pitchFamily="34" charset="-120"/>
              </a:rPr>
              <a:t>Khách</a:t>
            </a:r>
            <a:r>
              <a:rPr lang="en-US" sz="4650" b="1" dirty="0">
                <a:solidFill>
                  <a:srgbClr val="000000"/>
                </a:solidFill>
                <a:latin typeface="Abadi" panose="020B0604020104020204" pitchFamily="34" charset="0"/>
                <a:ea typeface="Petrona Bold" pitchFamily="34" charset="-122"/>
                <a:cs typeface="Petrona Bold" pitchFamily="34" charset="-120"/>
              </a:rPr>
              <a:t> </a:t>
            </a:r>
            <a:r>
              <a:rPr lang="en-US" sz="4650" b="1" dirty="0" err="1">
                <a:solidFill>
                  <a:srgbClr val="000000"/>
                </a:solidFill>
                <a:latin typeface="Abadi" panose="020B0604020104020204" pitchFamily="34" charset="0"/>
                <a:ea typeface="Petrona Bold" pitchFamily="34" charset="-122"/>
                <a:cs typeface="Petrona Bold" pitchFamily="34" charset="-120"/>
              </a:rPr>
              <a:t>Hàng</a:t>
            </a:r>
            <a:endParaRPr lang="en-US" sz="4650" dirty="0"/>
          </a:p>
        </p:txBody>
      </p:sp>
      <p:pic>
        <p:nvPicPr>
          <p:cNvPr id="14" name="Picture 1">
            <a:extLst>
              <a:ext uri="{FF2B5EF4-FFF2-40B4-BE49-F238E27FC236}">
                <a16:creationId xmlns:a16="http://schemas.microsoft.com/office/drawing/2014/main" id="{F813DAC3-CB5A-7317-6CD4-3275F644C6B4}"/>
              </a:ext>
            </a:extLst>
          </p:cNvPr>
          <p:cNvPicPr>
            <a:picLocks noChangeAspect="1"/>
          </p:cNvPicPr>
          <p:nvPr/>
        </p:nvPicPr>
        <p:blipFill>
          <a:blip r:embed="rId3"/>
          <a:stretch>
            <a:fillRect/>
          </a:stretch>
        </p:blipFill>
        <p:spPr>
          <a:xfrm>
            <a:off x="6785383" y="2205377"/>
            <a:ext cx="7556421" cy="5656233"/>
          </a:xfrm>
          <a:prstGeom prst="rect">
            <a:avLst/>
          </a:prstGeom>
        </p:spPr>
      </p:pic>
      <p:sp>
        <p:nvSpPr>
          <p:cNvPr id="16" name="Hộp Văn bản 15">
            <a:extLst>
              <a:ext uri="{FF2B5EF4-FFF2-40B4-BE49-F238E27FC236}">
                <a16:creationId xmlns:a16="http://schemas.microsoft.com/office/drawing/2014/main" id="{A220C801-0D06-6D55-F58E-03B445A53EA2}"/>
              </a:ext>
            </a:extLst>
          </p:cNvPr>
          <p:cNvSpPr txBox="1"/>
          <p:nvPr/>
        </p:nvSpPr>
        <p:spPr>
          <a:xfrm>
            <a:off x="288596" y="2670975"/>
            <a:ext cx="6333892" cy="1341329"/>
          </a:xfrm>
          <a:prstGeom prst="rect">
            <a:avLst/>
          </a:prstGeom>
          <a:noFill/>
        </p:spPr>
        <p:txBody>
          <a:bodyPr wrap="square">
            <a:spAutoFit/>
          </a:bodyPr>
          <a:lstStyle/>
          <a:p>
            <a:pPr marL="499110" marR="0">
              <a:lnSpc>
                <a:spcPct val="115000"/>
              </a:lnSpc>
            </a:pPr>
            <a:r>
              <a:rPr lang="en-US" sz="2400" kern="100" dirty="0">
                <a:effectLst/>
                <a:latin typeface="Abadi" panose="020B0604020104020204" pitchFamily="34" charset="0"/>
                <a:ea typeface="Inter" panose="020B0604020202020204" charset="0"/>
                <a:cs typeface="Times New Roman" panose="02020603050405020304" pitchFamily="18" charset="0"/>
              </a:rPr>
              <a:t>Khi </a:t>
            </a:r>
            <a:r>
              <a:rPr lang="en-US" sz="2400" kern="100" dirty="0" err="1">
                <a:effectLst/>
                <a:latin typeface="Abadi" panose="020B0604020104020204" pitchFamily="34" charset="0"/>
                <a:ea typeface="Inter" panose="020B0604020202020204" charset="0"/>
                <a:cs typeface="Times New Roman" panose="02020603050405020304" pitchFamily="18" charset="0"/>
              </a:rPr>
              <a:t>vừa</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vào</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hệ</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thống</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nếu</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người</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dùng</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chưa</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có</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tài</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khoản</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thì</a:t>
            </a:r>
            <a:endParaRPr lang="vi-VN" sz="2400" kern="100" dirty="0">
              <a:latin typeface="Times New Roman" panose="02020603050405020304" pitchFamily="18" charset="0"/>
              <a:ea typeface="Inter" panose="020B0604020202020204" charset="0"/>
              <a:cs typeface="Times New Roman" panose="02020603050405020304" pitchFamily="18" charset="0"/>
            </a:endParaRPr>
          </a:p>
          <a:p>
            <a:pPr marL="499110" marR="0">
              <a:lnSpc>
                <a:spcPct val="115000"/>
              </a:lnSpc>
            </a:pPr>
            <a:r>
              <a:rPr lang="en-US" sz="2400" kern="100" dirty="0" err="1">
                <a:effectLst/>
                <a:latin typeface="Abadi" panose="020B0604020104020204" pitchFamily="34" charset="0"/>
                <a:ea typeface="Inter" panose="020B0604020202020204" charset="0"/>
                <a:cs typeface="Times New Roman" panose="02020603050405020304" pitchFamily="18" charset="0"/>
              </a:rPr>
              <a:t>sẽ</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vào</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phần</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b="1" kern="100" dirty="0">
                <a:effectLst/>
                <a:latin typeface="Abadi" panose="020B0604020104020204" pitchFamily="34" charset="0"/>
                <a:ea typeface="Inter" panose="020B0604020202020204" charset="0"/>
                <a:cs typeface="Times New Roman" panose="02020603050405020304" pitchFamily="18" charset="0"/>
              </a:rPr>
              <a:t>Sign up</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để</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đăng</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kí</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tài</a:t>
            </a:r>
            <a:r>
              <a:rPr lang="en-US" sz="2400" kern="100" dirty="0">
                <a:effectLst/>
                <a:latin typeface="Abadi" panose="020B0604020104020204" pitchFamily="34" charset="0"/>
                <a:ea typeface="Inter" panose="020B0604020202020204" charset="0"/>
                <a:cs typeface="Times New Roman" panose="02020603050405020304" pitchFamily="18" charset="0"/>
              </a:rPr>
              <a:t> </a:t>
            </a:r>
            <a:r>
              <a:rPr lang="en-US" sz="2400" kern="100" dirty="0" err="1">
                <a:effectLst/>
                <a:latin typeface="Abadi" panose="020B0604020104020204" pitchFamily="34" charset="0"/>
                <a:ea typeface="Inter" panose="020B0604020202020204" charset="0"/>
                <a:cs typeface="Times New Roman" panose="02020603050405020304" pitchFamily="18" charset="0"/>
              </a:rPr>
              <a:t>khoản</a:t>
            </a:r>
            <a:endParaRPr lang="en-US" sz="2400" kern="100" dirty="0">
              <a:effectLst/>
              <a:latin typeface="Abadi" panose="020B0604020104020204" pitchFamily="34" charset="0"/>
              <a:ea typeface="Inter" panose="020B0604020202020204" charset="0"/>
              <a:cs typeface="Times New Roman" panose="02020603050405020304" pitchFamily="18" charset="0"/>
            </a:endParaRPr>
          </a:p>
        </p:txBody>
      </p:sp>
    </p:spTree>
    <p:extLst>
      <p:ext uri="{BB962C8B-B14F-4D97-AF65-F5344CB8AC3E}">
        <p14:creationId xmlns:p14="http://schemas.microsoft.com/office/powerpoint/2010/main" val="3971447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E442189-ED8B-67AF-A6C8-4693BFB6F018}"/>
            </a:ext>
          </a:extLst>
        </p:cNvPr>
        <p:cNvGrpSpPr/>
        <p:nvPr/>
      </p:nvGrpSpPr>
      <p:grpSpPr>
        <a:xfrm>
          <a:off x="0" y="0"/>
          <a:ext cx="0" cy="0"/>
          <a:chOff x="0" y="0"/>
          <a:chExt cx="0" cy="0"/>
        </a:xfrm>
      </p:grpSpPr>
      <p:pic>
        <p:nvPicPr>
          <p:cNvPr id="2" name="Picture 489">
            <a:extLst>
              <a:ext uri="{FF2B5EF4-FFF2-40B4-BE49-F238E27FC236}">
                <a16:creationId xmlns:a16="http://schemas.microsoft.com/office/drawing/2014/main" id="{BF4649E1-C798-7450-0B5A-D0C4F2BBC3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91815" y="1014630"/>
            <a:ext cx="7538224" cy="6467839"/>
          </a:xfrm>
          <a:prstGeom prst="rect">
            <a:avLst/>
          </a:prstGeom>
          <a:noFill/>
        </p:spPr>
      </p:pic>
      <p:sp>
        <p:nvSpPr>
          <p:cNvPr id="5" name="Hộp Văn bản 4">
            <a:extLst>
              <a:ext uri="{FF2B5EF4-FFF2-40B4-BE49-F238E27FC236}">
                <a16:creationId xmlns:a16="http://schemas.microsoft.com/office/drawing/2014/main" id="{2F06795D-1116-7F04-9B97-DD8E90C54BFE}"/>
              </a:ext>
            </a:extLst>
          </p:cNvPr>
          <p:cNvSpPr txBox="1"/>
          <p:nvPr/>
        </p:nvSpPr>
        <p:spPr>
          <a:xfrm>
            <a:off x="479503" y="2286940"/>
            <a:ext cx="5965902" cy="1341329"/>
          </a:xfrm>
          <a:prstGeom prst="rect">
            <a:avLst/>
          </a:prstGeom>
          <a:noFill/>
        </p:spPr>
        <p:txBody>
          <a:bodyPr wrap="square">
            <a:spAutoFit/>
          </a:bodyPr>
          <a:lstStyle/>
          <a:p>
            <a:pPr marL="0" marR="0">
              <a:lnSpc>
                <a:spcPct val="115000"/>
              </a:lnSpc>
              <a:spcAft>
                <a:spcPts val="800"/>
              </a:spcAft>
              <a:buNone/>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Sau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hoàn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đăng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chọn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Sign in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để</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đăng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649681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B0A891A-F160-41C0-ACDA-C2F6BEEC8844}"/>
            </a:ext>
          </a:extLst>
        </p:cNvPr>
        <p:cNvGrpSpPr/>
        <p:nvPr/>
      </p:nvGrpSpPr>
      <p:grpSpPr>
        <a:xfrm>
          <a:off x="0" y="0"/>
          <a:ext cx="0" cy="0"/>
          <a:chOff x="0" y="0"/>
          <a:chExt cx="0" cy="0"/>
        </a:xfrm>
      </p:grpSpPr>
      <p:pic>
        <p:nvPicPr>
          <p:cNvPr id="3" name="Picture 1">
            <a:extLst>
              <a:ext uri="{FF2B5EF4-FFF2-40B4-BE49-F238E27FC236}">
                <a16:creationId xmlns:a16="http://schemas.microsoft.com/office/drawing/2014/main" id="{15B9A998-6E5F-2ABA-AE07-22071E5B7B63}"/>
              </a:ext>
            </a:extLst>
          </p:cNvPr>
          <p:cNvPicPr>
            <a:picLocks noChangeAspect="1"/>
          </p:cNvPicPr>
          <p:nvPr/>
        </p:nvPicPr>
        <p:blipFill>
          <a:blip r:embed="rId3"/>
          <a:stretch>
            <a:fillRect/>
          </a:stretch>
        </p:blipFill>
        <p:spPr>
          <a:xfrm>
            <a:off x="7574160" y="1382751"/>
            <a:ext cx="6792815" cy="5965903"/>
          </a:xfrm>
          <a:prstGeom prst="rect">
            <a:avLst/>
          </a:prstGeom>
        </p:spPr>
      </p:pic>
      <p:sp>
        <p:nvSpPr>
          <p:cNvPr id="6" name="Hộp Văn bản 5">
            <a:extLst>
              <a:ext uri="{FF2B5EF4-FFF2-40B4-BE49-F238E27FC236}">
                <a16:creationId xmlns:a16="http://schemas.microsoft.com/office/drawing/2014/main" id="{8B43F0A5-914C-5045-06BF-04A23B8F3B43}"/>
              </a:ext>
            </a:extLst>
          </p:cNvPr>
          <p:cNvSpPr txBox="1"/>
          <p:nvPr/>
        </p:nvSpPr>
        <p:spPr>
          <a:xfrm>
            <a:off x="522386" y="1962807"/>
            <a:ext cx="6533856" cy="2190793"/>
          </a:xfrm>
          <a:prstGeom prst="rect">
            <a:avLst/>
          </a:prstGeom>
          <a:noFill/>
        </p:spPr>
        <p:txBody>
          <a:bodyPr wrap="square">
            <a:spAutoFit/>
          </a:bodyPr>
          <a:lstStyle/>
          <a:p>
            <a:pPr marL="0" marR="0">
              <a:lnSpc>
                <a:spcPct val="115000"/>
              </a:lnSpc>
              <a:spcAft>
                <a:spcPts val="800"/>
              </a:spcAft>
              <a:buNone/>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Nếu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quên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mật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khẩu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nhấn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nút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"Forgot Password?",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ngay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tức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gửi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một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OTP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gồm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6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email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đăng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trước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đó</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quá</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trình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thực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diễn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ra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toàn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chính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556158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204C685-70B1-DA54-8E1D-D8CC1AC3EEC8}"/>
            </a:ext>
          </a:extLst>
        </p:cNvPr>
        <p:cNvGrpSpPr/>
        <p:nvPr/>
      </p:nvGrpSpPr>
      <p:grpSpPr>
        <a:xfrm>
          <a:off x="0" y="0"/>
          <a:ext cx="0" cy="0"/>
          <a:chOff x="0" y="0"/>
          <a:chExt cx="0" cy="0"/>
        </a:xfrm>
      </p:grpSpPr>
      <p:pic>
        <p:nvPicPr>
          <p:cNvPr id="2" name="Picture 485">
            <a:extLst>
              <a:ext uri="{FF2B5EF4-FFF2-40B4-BE49-F238E27FC236}">
                <a16:creationId xmlns:a16="http://schemas.microsoft.com/office/drawing/2014/main" id="{274CB925-859A-27E4-C51B-E60E3B17AF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39736" y="2411625"/>
            <a:ext cx="5507352" cy="3657972"/>
          </a:xfrm>
          <a:prstGeom prst="rect">
            <a:avLst/>
          </a:prstGeom>
          <a:noFill/>
        </p:spPr>
      </p:pic>
      <p:sp>
        <p:nvSpPr>
          <p:cNvPr id="5" name="Hộp Văn bản 4">
            <a:extLst>
              <a:ext uri="{FF2B5EF4-FFF2-40B4-BE49-F238E27FC236}">
                <a16:creationId xmlns:a16="http://schemas.microsoft.com/office/drawing/2014/main" id="{74DCE835-D3A1-9EFD-2A06-231495B401D1}"/>
              </a:ext>
            </a:extLst>
          </p:cNvPr>
          <p:cNvSpPr txBox="1"/>
          <p:nvPr/>
        </p:nvSpPr>
        <p:spPr>
          <a:xfrm>
            <a:off x="546410" y="3103942"/>
            <a:ext cx="7125629" cy="2403735"/>
          </a:xfrm>
          <a:prstGeom prst="rect">
            <a:avLst/>
          </a:prstGeom>
          <a:noFill/>
        </p:spPr>
        <p:txBody>
          <a:bodyPr wrap="square">
            <a:spAutoFit/>
          </a:bodyPr>
          <a:lstStyle/>
          <a:p>
            <a:pPr marL="457200" marR="0">
              <a:lnSpc>
                <a:spcPct val="115000"/>
              </a:lnSpc>
              <a:spcAft>
                <a:spcPts val="800"/>
              </a:spcAft>
            </a:pP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kern="100" dirty="0">
                <a:effectLst/>
                <a:latin typeface="Times New Roman" panose="02020603050405020304" pitchFamily="18" charset="0"/>
                <a:ea typeface="Calibri" panose="020F0502020204030204" pitchFamily="34" charset="0"/>
                <a:cs typeface="Times New Roman" panose="02020603050405020304" pitchFamily="18" charset="0"/>
              </a:rPr>
              <a:t>new password</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kern="100" dirty="0">
                <a:effectLst/>
                <a:latin typeface="Times New Roman" panose="02020603050405020304" pitchFamily="18" charset="0"/>
                <a:ea typeface="Calibri" panose="020F0502020204030204" pitchFamily="34" charset="0"/>
                <a:cs typeface="Times New Roman" panose="02020603050405020304" pitchFamily="18" charset="0"/>
              </a:rPr>
              <a:t>new password</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lần</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nữa</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new password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khớp</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a:t>
            </a:r>
            <a:b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new password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5583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ECF0728-2DEF-71DF-D25D-007A8183F9E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7EFE2B6-EA5D-0FF3-921A-5D9B2A5FD304}"/>
              </a:ext>
            </a:extLst>
          </p:cNvPr>
          <p:cNvSpPr/>
          <p:nvPr/>
        </p:nvSpPr>
        <p:spPr>
          <a:xfrm>
            <a:off x="3536989" y="633611"/>
            <a:ext cx="7556421" cy="925116"/>
          </a:xfrm>
          <a:prstGeom prst="rect">
            <a:avLst/>
          </a:prstGeom>
          <a:noFill/>
          <a:ln/>
        </p:spPr>
        <p:txBody>
          <a:bodyPr wrap="square" lIns="0" tIns="0" rIns="0" bIns="0" rtlCol="0" anchor="t"/>
          <a:lstStyle/>
          <a:p>
            <a:pPr marL="0" indent="0" algn="ctr">
              <a:lnSpc>
                <a:spcPts val="5850"/>
              </a:lnSpc>
              <a:buNone/>
            </a:pPr>
            <a:r>
              <a:rPr lang="en-US" sz="4650" b="1" dirty="0">
                <a:solidFill>
                  <a:srgbClr val="000000"/>
                </a:solidFill>
                <a:latin typeface="Arial" panose="020B0604020202020204" pitchFamily="34" charset="0"/>
                <a:ea typeface="Petrona Bold" pitchFamily="34" charset="-122"/>
                <a:cs typeface="Arial" panose="020B0604020202020204" pitchFamily="34" charset="0"/>
              </a:rPr>
              <a:t>Giao </a:t>
            </a:r>
            <a:r>
              <a:rPr lang="en-US" sz="4650" b="1" dirty="0" err="1">
                <a:solidFill>
                  <a:srgbClr val="000000"/>
                </a:solidFill>
                <a:latin typeface="Arial" panose="020B0604020202020204" pitchFamily="34" charset="0"/>
                <a:ea typeface="Petrona Bold" pitchFamily="34" charset="-122"/>
                <a:cs typeface="Arial" panose="020B0604020202020204" pitchFamily="34" charset="0"/>
              </a:rPr>
              <a:t>Diện</a:t>
            </a:r>
            <a:r>
              <a:rPr lang="en-US" sz="4650" b="1" dirty="0">
                <a:solidFill>
                  <a:srgbClr val="000000"/>
                </a:solidFill>
                <a:latin typeface="Arial" panose="020B0604020202020204" pitchFamily="34" charset="0"/>
                <a:ea typeface="Petrona Bold" pitchFamily="34" charset="-122"/>
                <a:cs typeface="Arial" panose="020B0604020202020204" pitchFamily="34" charset="0"/>
              </a:rPr>
              <a:t> </a:t>
            </a:r>
            <a:r>
              <a:rPr lang="vi-VN" sz="4650" b="1" dirty="0">
                <a:solidFill>
                  <a:srgbClr val="000000"/>
                </a:solidFill>
                <a:latin typeface="Arial" panose="020B0604020202020204" pitchFamily="34" charset="0"/>
                <a:ea typeface="Petrona Bold" pitchFamily="34" charset="-122"/>
                <a:cs typeface="Arial" panose="020B0604020202020204" pitchFamily="34" charset="0"/>
              </a:rPr>
              <a:t>Trang Chủ</a:t>
            </a:r>
            <a:endParaRPr lang="en-US" sz="4650" dirty="0">
              <a:latin typeface="Arial" panose="020B0604020202020204" pitchFamily="34" charset="0"/>
              <a:cs typeface="Arial" panose="020B0604020202020204" pitchFamily="34" charset="0"/>
            </a:endParaRPr>
          </a:p>
        </p:txBody>
      </p:sp>
      <p:pic>
        <p:nvPicPr>
          <p:cNvPr id="2" name="Picture 487">
            <a:extLst>
              <a:ext uri="{FF2B5EF4-FFF2-40B4-BE49-F238E27FC236}">
                <a16:creationId xmlns:a16="http://schemas.microsoft.com/office/drawing/2014/main" id="{1965AC28-2B32-148D-36CD-02FA56455A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5198" y="1777319"/>
            <a:ext cx="7556421" cy="6057596"/>
          </a:xfrm>
          <a:prstGeom prst="rect">
            <a:avLst/>
          </a:prstGeom>
          <a:noFill/>
        </p:spPr>
      </p:pic>
      <p:sp>
        <p:nvSpPr>
          <p:cNvPr id="5" name="Hộp Văn bản 4">
            <a:extLst>
              <a:ext uri="{FF2B5EF4-FFF2-40B4-BE49-F238E27FC236}">
                <a16:creationId xmlns:a16="http://schemas.microsoft.com/office/drawing/2014/main" id="{B495E236-12B4-0413-DF50-914D54715C8D}"/>
              </a:ext>
            </a:extLst>
          </p:cNvPr>
          <p:cNvSpPr txBox="1"/>
          <p:nvPr/>
        </p:nvSpPr>
        <p:spPr>
          <a:xfrm>
            <a:off x="996564" y="2604990"/>
            <a:ext cx="5798634" cy="1766061"/>
          </a:xfrm>
          <a:prstGeom prst="rect">
            <a:avLst/>
          </a:prstGeom>
          <a:noFill/>
        </p:spPr>
        <p:txBody>
          <a:bodyPr wrap="square">
            <a:spAutoFit/>
          </a:bodyPr>
          <a:lstStyle/>
          <a:p>
            <a:pPr marL="0" marR="0">
              <a:lnSpc>
                <a:spcPct val="115000"/>
              </a:lnSpc>
              <a:spcAft>
                <a:spcPts val="800"/>
              </a:spcAft>
              <a:buNone/>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Sau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đăng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thành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người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dùng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chuyển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trang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chủ</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(Home)</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mở</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ra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gian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sắm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trực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quan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lợi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515793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46DEE29-3514-469F-87A7-F7E301B82844}"/>
            </a:ext>
          </a:extLst>
        </p:cNvPr>
        <p:cNvGrpSpPr/>
        <p:nvPr/>
      </p:nvGrpSpPr>
      <p:grpSpPr>
        <a:xfrm>
          <a:off x="0" y="0"/>
          <a:ext cx="0" cy="0"/>
          <a:chOff x="0" y="0"/>
          <a:chExt cx="0" cy="0"/>
        </a:xfrm>
      </p:grpSpPr>
      <p:pic>
        <p:nvPicPr>
          <p:cNvPr id="3" name="Picture 1">
            <a:extLst>
              <a:ext uri="{FF2B5EF4-FFF2-40B4-BE49-F238E27FC236}">
                <a16:creationId xmlns:a16="http://schemas.microsoft.com/office/drawing/2014/main" id="{4805D9B0-1788-E371-FD82-D12D3EDEAD4B}"/>
              </a:ext>
            </a:extLst>
          </p:cNvPr>
          <p:cNvPicPr>
            <a:picLocks noChangeAspect="1"/>
          </p:cNvPicPr>
          <p:nvPr/>
        </p:nvPicPr>
        <p:blipFill>
          <a:blip r:embed="rId3"/>
          <a:stretch>
            <a:fillRect/>
          </a:stretch>
        </p:blipFill>
        <p:spPr>
          <a:xfrm>
            <a:off x="8006576" y="509663"/>
            <a:ext cx="6233531" cy="7641662"/>
          </a:xfrm>
          <a:prstGeom prst="rect">
            <a:avLst/>
          </a:prstGeom>
        </p:spPr>
      </p:pic>
      <p:sp>
        <p:nvSpPr>
          <p:cNvPr id="6" name="Hộp Văn bản 5">
            <a:extLst>
              <a:ext uri="{FF2B5EF4-FFF2-40B4-BE49-F238E27FC236}">
                <a16:creationId xmlns:a16="http://schemas.microsoft.com/office/drawing/2014/main" id="{1F747D6C-2A51-644E-4A15-F09C032A6060}"/>
              </a:ext>
            </a:extLst>
          </p:cNvPr>
          <p:cNvSpPr txBox="1"/>
          <p:nvPr/>
        </p:nvSpPr>
        <p:spPr>
          <a:xfrm>
            <a:off x="1282390" y="1924007"/>
            <a:ext cx="5475249" cy="2190793"/>
          </a:xfrm>
          <a:prstGeom prst="rect">
            <a:avLst/>
          </a:prstGeom>
          <a:noFill/>
        </p:spPr>
        <p:txBody>
          <a:bodyPr wrap="square">
            <a:spAutoFit/>
          </a:bodyPr>
          <a:lstStyle/>
          <a:p>
            <a:pPr marL="0" marR="0">
              <a:lnSpc>
                <a:spcPct val="115000"/>
              </a:lnSpc>
              <a:spcAft>
                <a:spcPts val="800"/>
              </a:spcAft>
              <a:buNone/>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Khi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nhấn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nút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"Details"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một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hiển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thị</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đầy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đủ</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tin chi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tiết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họ</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có</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nhìn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toàn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trước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quyết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định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sắm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2514335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C38B74D-BB77-841D-87CF-05AFADDB706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4CB08A3-994E-E335-D90F-D61CEDEF0B8A}"/>
              </a:ext>
            </a:extLst>
          </p:cNvPr>
          <p:cNvPicPr>
            <a:picLocks noChangeAspect="1"/>
          </p:cNvPicPr>
          <p:nvPr/>
        </p:nvPicPr>
        <p:blipFill>
          <a:blip r:embed="rId3"/>
          <a:stretch>
            <a:fillRect/>
          </a:stretch>
        </p:blipFill>
        <p:spPr>
          <a:xfrm>
            <a:off x="7633823" y="275293"/>
            <a:ext cx="6494772" cy="7679014"/>
          </a:xfrm>
          <a:prstGeom prst="rect">
            <a:avLst/>
          </a:prstGeom>
        </p:spPr>
      </p:pic>
      <p:sp>
        <p:nvSpPr>
          <p:cNvPr id="4" name="Hộp Văn bản 3">
            <a:extLst>
              <a:ext uri="{FF2B5EF4-FFF2-40B4-BE49-F238E27FC236}">
                <a16:creationId xmlns:a16="http://schemas.microsoft.com/office/drawing/2014/main" id="{A1A06CE5-5AD0-C3BF-9DBA-C7510FBB6088}"/>
              </a:ext>
            </a:extLst>
          </p:cNvPr>
          <p:cNvSpPr txBox="1"/>
          <p:nvPr/>
        </p:nvSpPr>
        <p:spPr>
          <a:xfrm>
            <a:off x="820428" y="1642327"/>
            <a:ext cx="5725338" cy="2190793"/>
          </a:xfrm>
          <a:prstGeom prst="rect">
            <a:avLst/>
          </a:prstGeom>
          <a:noFill/>
        </p:spPr>
        <p:txBody>
          <a:bodyPr wrap="square">
            <a:spAutoFit/>
          </a:bodyPr>
          <a:lstStyle/>
          <a:p>
            <a:pPr marL="228600" marR="0">
              <a:lnSpc>
                <a:spcPct val="115000"/>
              </a:lnSpc>
              <a:spcAft>
                <a:spcPts val="800"/>
              </a:spcAft>
              <a:buNone/>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Khi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xem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chi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tiết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một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hết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vẫn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hiển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thị</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đầy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đủ</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tin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họ</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có</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nhìn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toàn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trước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đưa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ra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quyết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định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sắm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2631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1446" y="-3930"/>
            <a:ext cx="14630400" cy="2829997"/>
          </a:xfrm>
          <a:prstGeom prst="rect">
            <a:avLst/>
          </a:prstGeom>
        </p:spPr>
      </p:pic>
      <p:sp>
        <p:nvSpPr>
          <p:cNvPr id="3" name="Text 0"/>
          <p:cNvSpPr/>
          <p:nvPr/>
        </p:nvSpPr>
        <p:spPr>
          <a:xfrm>
            <a:off x="792361" y="3452574"/>
            <a:ext cx="8678942" cy="742950"/>
          </a:xfrm>
          <a:prstGeom prst="rect">
            <a:avLst/>
          </a:prstGeom>
          <a:noFill/>
          <a:ln/>
        </p:spPr>
        <p:txBody>
          <a:bodyPr wrap="none" lIns="0" tIns="0" rIns="0" bIns="0" rtlCol="0" anchor="t"/>
          <a:lstStyle/>
          <a:p>
            <a:pPr marL="0" indent="0" algn="l">
              <a:lnSpc>
                <a:spcPts val="5800"/>
              </a:lnSpc>
              <a:buNone/>
            </a:pPr>
            <a:r>
              <a:rPr lang="en-US" sz="4650" b="1" dirty="0">
                <a:solidFill>
                  <a:srgbClr val="000000"/>
                </a:solidFill>
                <a:latin typeface="Abadi" panose="020B0604020104020204" pitchFamily="34" charset="0"/>
                <a:ea typeface="Petrona Bold" pitchFamily="34" charset="-122"/>
                <a:cs typeface="Petrona Bold" pitchFamily="34" charset="-120"/>
              </a:rPr>
              <a:t>Góc Nhìn Quản Lý Về Nghiệp Vụ</a:t>
            </a:r>
            <a:endParaRPr lang="en-US" sz="4650" dirty="0"/>
          </a:p>
        </p:txBody>
      </p:sp>
      <p:sp>
        <p:nvSpPr>
          <p:cNvPr id="4" name="Shape 1"/>
          <p:cNvSpPr/>
          <p:nvPr/>
        </p:nvSpPr>
        <p:spPr>
          <a:xfrm>
            <a:off x="792361" y="4535091"/>
            <a:ext cx="509349" cy="509349"/>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5" name="Text 2"/>
          <p:cNvSpPr/>
          <p:nvPr/>
        </p:nvSpPr>
        <p:spPr>
          <a:xfrm>
            <a:off x="1528048" y="4612838"/>
            <a:ext cx="4405193" cy="371475"/>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Giám sát doanh thu và lợi nhuận</a:t>
            </a:r>
            <a:endParaRPr lang="en-US" sz="2300" dirty="0"/>
          </a:p>
        </p:txBody>
      </p:sp>
      <p:sp>
        <p:nvSpPr>
          <p:cNvPr id="6" name="Text 3"/>
          <p:cNvSpPr/>
          <p:nvPr/>
        </p:nvSpPr>
        <p:spPr>
          <a:xfrm>
            <a:off x="1528048" y="5120045"/>
            <a:ext cx="5645706" cy="362307"/>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Theo dõi tình hình bán hàng và hiệu quả kinh doanh.</a:t>
            </a:r>
            <a:endParaRPr lang="en-US" sz="1750" dirty="0"/>
          </a:p>
        </p:txBody>
      </p:sp>
      <p:sp>
        <p:nvSpPr>
          <p:cNvPr id="7" name="Shape 4"/>
          <p:cNvSpPr/>
          <p:nvPr/>
        </p:nvSpPr>
        <p:spPr>
          <a:xfrm>
            <a:off x="7456646" y="4535091"/>
            <a:ext cx="509349" cy="509349"/>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8" name="Text 5"/>
          <p:cNvSpPr/>
          <p:nvPr/>
        </p:nvSpPr>
        <p:spPr>
          <a:xfrm>
            <a:off x="8192333" y="4612838"/>
            <a:ext cx="2971562" cy="371475"/>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Kiểm soát tồn kho</a:t>
            </a:r>
            <a:endParaRPr lang="en-US" sz="2300" dirty="0"/>
          </a:p>
        </p:txBody>
      </p:sp>
      <p:sp>
        <p:nvSpPr>
          <p:cNvPr id="9" name="Text 6"/>
          <p:cNvSpPr/>
          <p:nvPr/>
        </p:nvSpPr>
        <p:spPr>
          <a:xfrm>
            <a:off x="8192333" y="5120045"/>
            <a:ext cx="5645706" cy="724614"/>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Đảm bảo hàng hóa đủ đáp ứng nhu cầu, tránh tồn đọng.</a:t>
            </a:r>
            <a:endParaRPr lang="en-US" sz="1750" dirty="0"/>
          </a:p>
        </p:txBody>
      </p:sp>
      <p:sp>
        <p:nvSpPr>
          <p:cNvPr id="10" name="Shape 7"/>
          <p:cNvSpPr/>
          <p:nvPr/>
        </p:nvSpPr>
        <p:spPr>
          <a:xfrm>
            <a:off x="792361" y="6297454"/>
            <a:ext cx="509349" cy="509349"/>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1528048" y="6375202"/>
            <a:ext cx="4309467" cy="371475"/>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Quản lý khách hàng &amp; chăm sóc</a:t>
            </a:r>
            <a:endParaRPr lang="en-US" sz="2300" dirty="0"/>
          </a:p>
        </p:txBody>
      </p:sp>
      <p:sp>
        <p:nvSpPr>
          <p:cNvPr id="12" name="Text 9"/>
          <p:cNvSpPr/>
          <p:nvPr/>
        </p:nvSpPr>
        <p:spPr>
          <a:xfrm>
            <a:off x="1528048" y="6882408"/>
            <a:ext cx="5645706" cy="362307"/>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Xây dựng quan hệ bền vững với khách hàng.</a:t>
            </a:r>
            <a:endParaRPr lang="en-US" sz="1750" dirty="0"/>
          </a:p>
        </p:txBody>
      </p:sp>
      <p:sp>
        <p:nvSpPr>
          <p:cNvPr id="13" name="Shape 10"/>
          <p:cNvSpPr/>
          <p:nvPr/>
        </p:nvSpPr>
        <p:spPr>
          <a:xfrm>
            <a:off x="7456646" y="6297454"/>
            <a:ext cx="509349" cy="509349"/>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4" name="Text 11"/>
          <p:cNvSpPr/>
          <p:nvPr/>
        </p:nvSpPr>
        <p:spPr>
          <a:xfrm>
            <a:off x="8192333" y="6375202"/>
            <a:ext cx="3371374" cy="371475"/>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badi" panose="020B0604020104020204" pitchFamily="34" charset="0"/>
                <a:ea typeface="Petrona Bold" pitchFamily="34" charset="-122"/>
                <a:cs typeface="Petrona Bold" pitchFamily="34" charset="-120"/>
              </a:rPr>
              <a:t>Ra quyết định chiến lược</a:t>
            </a:r>
            <a:endParaRPr lang="en-US" sz="2300" dirty="0"/>
          </a:p>
        </p:txBody>
      </p:sp>
      <p:sp>
        <p:nvSpPr>
          <p:cNvPr id="15" name="Text 12"/>
          <p:cNvSpPr/>
          <p:nvPr/>
        </p:nvSpPr>
        <p:spPr>
          <a:xfrm>
            <a:off x="8192333" y="6882408"/>
            <a:ext cx="5645706" cy="724614"/>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Dựa trên báo cáo dữ liệu để điều chỉnh chính sách kinh doanh.</a:t>
            </a:r>
            <a:endParaRPr lang="en-US" sz="175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B8303EC-F7A6-DB60-1347-D08B26C7F56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7EB1C37-7993-FC64-D620-F6E5E7825E75}"/>
              </a:ext>
            </a:extLst>
          </p:cNvPr>
          <p:cNvSpPr/>
          <p:nvPr/>
        </p:nvSpPr>
        <p:spPr>
          <a:xfrm>
            <a:off x="3189249" y="941134"/>
            <a:ext cx="8631043" cy="925116"/>
          </a:xfrm>
          <a:prstGeom prst="rect">
            <a:avLst/>
          </a:prstGeom>
          <a:noFill/>
          <a:ln/>
        </p:spPr>
        <p:txBody>
          <a:bodyPr wrap="square" lIns="0" tIns="0" rIns="0" bIns="0" rtlCol="0" anchor="t"/>
          <a:lstStyle/>
          <a:p>
            <a:pPr marL="0" indent="0" algn="l">
              <a:lnSpc>
                <a:spcPts val="5850"/>
              </a:lnSpc>
              <a:buNone/>
            </a:pPr>
            <a:r>
              <a:rPr lang="vi-VN" sz="4650" b="1" dirty="0"/>
              <a:t>Chức Năng Quản Lý Giỏ Hàng</a:t>
            </a:r>
            <a:endParaRPr lang="en-US" sz="4650" b="1" dirty="0"/>
          </a:p>
        </p:txBody>
      </p:sp>
      <p:pic>
        <p:nvPicPr>
          <p:cNvPr id="3" name="Picture 489">
            <a:extLst>
              <a:ext uri="{FF2B5EF4-FFF2-40B4-BE49-F238E27FC236}">
                <a16:creationId xmlns:a16="http://schemas.microsoft.com/office/drawing/2014/main" id="{AD38A21F-0B28-9BB5-4DAE-B2060A233F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37865" y="1957967"/>
            <a:ext cx="6688331" cy="5631582"/>
          </a:xfrm>
          <a:prstGeom prst="rect">
            <a:avLst/>
          </a:prstGeom>
          <a:noFill/>
        </p:spPr>
      </p:pic>
      <p:sp>
        <p:nvSpPr>
          <p:cNvPr id="7" name="Hộp Văn bản 6">
            <a:extLst>
              <a:ext uri="{FF2B5EF4-FFF2-40B4-BE49-F238E27FC236}">
                <a16:creationId xmlns:a16="http://schemas.microsoft.com/office/drawing/2014/main" id="{EAED794F-09CC-382B-5585-673A1D329178}"/>
              </a:ext>
            </a:extLst>
          </p:cNvPr>
          <p:cNvSpPr txBox="1"/>
          <p:nvPr/>
        </p:nvSpPr>
        <p:spPr>
          <a:xfrm>
            <a:off x="1550019" y="2751057"/>
            <a:ext cx="4705815" cy="2016001"/>
          </a:xfrm>
          <a:prstGeom prst="rect">
            <a:avLst/>
          </a:prstGeom>
          <a:noFill/>
        </p:spPr>
        <p:txBody>
          <a:bodyPr wrap="square">
            <a:spAutoFit/>
          </a:bodyPr>
          <a:lstStyle/>
          <a:p>
            <a:pPr marL="0" marR="0">
              <a:lnSpc>
                <a:spcPct val="115000"/>
              </a:lnSpc>
              <a:spcAft>
                <a:spcPts val="800"/>
              </a:spcAft>
              <a:buNone/>
            </a:pPr>
            <a:r>
              <a:rPr lang="en-US" sz="2200" kern="100" dirty="0">
                <a:effectLst/>
                <a:latin typeface="Abadi" panose="020B0604020104020204" pitchFamily="34" charset="0"/>
                <a:ea typeface="Calibri" panose="020F0502020204030204" pitchFamily="34" charset="0"/>
                <a:cs typeface="Times New Roman" panose="02020603050405020304" pitchFamily="18" charset="0"/>
              </a:rPr>
              <a:t>Sau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khi</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chọn</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được</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những</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ưng</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ý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cùng</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lượng</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mong</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muốn</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thêm</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giỏ</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hiển</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thị</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danh</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sách</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các</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mặt</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đã</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đặt</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với</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đầy</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đủ</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200" kern="100" dirty="0" err="1">
                <a:effectLst/>
                <a:latin typeface="Abadi" panose="020B0604020104020204" pitchFamily="34" charset="0"/>
                <a:ea typeface="Calibri" panose="020F0502020204030204" pitchFamily="34" charset="0"/>
                <a:cs typeface="Times New Roman" panose="02020603050405020304" pitchFamily="18" charset="0"/>
              </a:rPr>
              <a:t>thông</a:t>
            </a:r>
            <a:r>
              <a:rPr lang="en-US" sz="2200" kern="100" dirty="0">
                <a:effectLst/>
                <a:latin typeface="Abadi" panose="020B0604020104020204" pitchFamily="34" charset="0"/>
                <a:ea typeface="Calibri" panose="020F0502020204030204" pitchFamily="34" charset="0"/>
                <a:cs typeface="Times New Roman" panose="02020603050405020304" pitchFamily="18" charset="0"/>
              </a:rPr>
              <a:t> tin:</a:t>
            </a:r>
          </a:p>
        </p:txBody>
      </p:sp>
    </p:spTree>
    <p:extLst>
      <p:ext uri="{BB962C8B-B14F-4D97-AF65-F5344CB8AC3E}">
        <p14:creationId xmlns:p14="http://schemas.microsoft.com/office/powerpoint/2010/main" val="28282187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2A57A07-25B8-1741-AE8E-E55461861F4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F2C8EFE-A97C-C02E-8602-496ADDD2DB56}"/>
              </a:ext>
            </a:extLst>
          </p:cNvPr>
          <p:cNvSpPr/>
          <p:nvPr/>
        </p:nvSpPr>
        <p:spPr>
          <a:xfrm>
            <a:off x="3240456" y="411668"/>
            <a:ext cx="8869768" cy="925116"/>
          </a:xfrm>
          <a:prstGeom prst="rect">
            <a:avLst/>
          </a:prstGeom>
          <a:noFill/>
          <a:ln/>
        </p:spPr>
        <p:txBody>
          <a:bodyPr wrap="square" lIns="0" tIns="0" rIns="0" bIns="0" rtlCol="0" anchor="t"/>
          <a:lstStyle/>
          <a:p>
            <a:pPr marL="0" indent="0" algn="l">
              <a:lnSpc>
                <a:spcPts val="5850"/>
              </a:lnSpc>
              <a:buNone/>
            </a:pPr>
            <a:r>
              <a:rPr lang="vi-VN" sz="4650" b="1" dirty="0"/>
              <a:t>Chức Năng Quản Lý Giỏ Hàng</a:t>
            </a:r>
            <a:endParaRPr lang="en-US" sz="4650" b="1" dirty="0"/>
          </a:p>
        </p:txBody>
      </p:sp>
      <p:pic>
        <p:nvPicPr>
          <p:cNvPr id="3" name="Picture 489">
            <a:extLst>
              <a:ext uri="{FF2B5EF4-FFF2-40B4-BE49-F238E27FC236}">
                <a16:creationId xmlns:a16="http://schemas.microsoft.com/office/drawing/2014/main" id="{C9D8881F-D5C1-1BA7-8B45-3F96479065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61610" y="1723792"/>
            <a:ext cx="6688331" cy="5631582"/>
          </a:xfrm>
          <a:prstGeom prst="rect">
            <a:avLst/>
          </a:prstGeom>
          <a:noFill/>
        </p:spPr>
      </p:pic>
      <p:sp>
        <p:nvSpPr>
          <p:cNvPr id="5" name="Hộp Văn bản 4">
            <a:extLst>
              <a:ext uri="{FF2B5EF4-FFF2-40B4-BE49-F238E27FC236}">
                <a16:creationId xmlns:a16="http://schemas.microsoft.com/office/drawing/2014/main" id="{33A2E92B-8E67-2D74-7714-D30F9F02A040}"/>
              </a:ext>
            </a:extLst>
          </p:cNvPr>
          <p:cNvSpPr txBox="1"/>
          <p:nvPr/>
        </p:nvSpPr>
        <p:spPr>
          <a:xfrm>
            <a:off x="1048214" y="1835920"/>
            <a:ext cx="5285679" cy="5092291"/>
          </a:xfrm>
          <a:prstGeom prst="rect">
            <a:avLst/>
          </a:prstGeom>
          <a:noFill/>
        </p:spPr>
        <p:txBody>
          <a:bodyPr wrap="square">
            <a:spAutoFit/>
          </a:bodyPr>
          <a:lstStyle/>
          <a:p>
            <a:pPr marR="0" lvl="0">
              <a:lnSpc>
                <a:spcPct val="115000"/>
              </a:lnSpc>
            </a:pP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Quyết</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định</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endParaRPr lang="en-US"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457200" marR="0" lvl="0" indent="-457200">
              <a:lnSpc>
                <a:spcPct val="115000"/>
              </a:lnSpc>
              <a:buFont typeface="Arial" panose="020B0604020202020204" pitchFamily="34" charset="0"/>
              <a:buChar char="•"/>
            </a:pP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Nếu</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không</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muốn</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nữa</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có</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thể</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xóa</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khỏi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giỏ</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bằng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nhấn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nút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"Delete".</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a:p>
            <a:pPr marL="457200" marR="0" lvl="0" indent="-457200">
              <a:lnSpc>
                <a:spcPct val="115000"/>
              </a:lnSpc>
              <a:spcAft>
                <a:spcPts val="800"/>
              </a:spcAft>
              <a:buFont typeface="Arial" panose="020B0604020202020204" pitchFamily="34" charset="0"/>
              <a:buChar char="•"/>
            </a:pP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Nếu</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muốn</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thay</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đổi</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lượng</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có</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thể</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quay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trang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chủ</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chọn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cần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điều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chỉnh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chọn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mới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nhấn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nút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"Add | Update Cart"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để</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giỏ</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857772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2FE1C23-0EDD-C828-8B8B-6201E6EDE97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B91680D-CF12-8600-EF7C-155C67E77D71}"/>
              </a:ext>
            </a:extLst>
          </p:cNvPr>
          <p:cNvSpPr/>
          <p:nvPr/>
        </p:nvSpPr>
        <p:spPr>
          <a:xfrm>
            <a:off x="2239120" y="643738"/>
            <a:ext cx="10529026" cy="925116"/>
          </a:xfrm>
          <a:prstGeom prst="rect">
            <a:avLst/>
          </a:prstGeom>
          <a:noFill/>
          <a:ln/>
        </p:spPr>
        <p:txBody>
          <a:bodyPr wrap="square" lIns="0" tIns="0" rIns="0" bIns="0" rtlCol="0" anchor="t"/>
          <a:lstStyle/>
          <a:p>
            <a:pPr marL="0" indent="0" algn="ctr">
              <a:lnSpc>
                <a:spcPts val="5850"/>
              </a:lnSpc>
              <a:buNone/>
            </a:pPr>
            <a:r>
              <a:rPr lang="vi-VN" sz="4650" b="1" dirty="0"/>
              <a:t>Chức Năng Xem Thông Tin Giỏ Hàng</a:t>
            </a:r>
            <a:endParaRPr lang="en-US" sz="4650" b="1" dirty="0"/>
          </a:p>
        </p:txBody>
      </p:sp>
      <p:pic>
        <p:nvPicPr>
          <p:cNvPr id="4" name="Picture 1">
            <a:extLst>
              <a:ext uri="{FF2B5EF4-FFF2-40B4-BE49-F238E27FC236}">
                <a16:creationId xmlns:a16="http://schemas.microsoft.com/office/drawing/2014/main" id="{505A9803-8FBE-B815-457B-4AF9BB2585E9}"/>
              </a:ext>
            </a:extLst>
          </p:cNvPr>
          <p:cNvPicPr>
            <a:picLocks noChangeAspect="1"/>
          </p:cNvPicPr>
          <p:nvPr/>
        </p:nvPicPr>
        <p:blipFill>
          <a:blip r:embed="rId3"/>
          <a:stretch>
            <a:fillRect/>
          </a:stretch>
        </p:blipFill>
        <p:spPr>
          <a:xfrm>
            <a:off x="7616283" y="1717288"/>
            <a:ext cx="6534656" cy="5868574"/>
          </a:xfrm>
          <a:prstGeom prst="rect">
            <a:avLst/>
          </a:prstGeom>
        </p:spPr>
      </p:pic>
      <p:sp>
        <p:nvSpPr>
          <p:cNvPr id="9" name="Hộp Văn bản 8">
            <a:extLst>
              <a:ext uri="{FF2B5EF4-FFF2-40B4-BE49-F238E27FC236}">
                <a16:creationId xmlns:a16="http://schemas.microsoft.com/office/drawing/2014/main" id="{58CFCF83-8C12-C7D4-412E-1F25C660190F}"/>
              </a:ext>
            </a:extLst>
          </p:cNvPr>
          <p:cNvSpPr txBox="1"/>
          <p:nvPr/>
        </p:nvSpPr>
        <p:spPr>
          <a:xfrm>
            <a:off x="970115" y="2435858"/>
            <a:ext cx="6044003" cy="3138680"/>
          </a:xfrm>
          <a:prstGeom prst="rect">
            <a:avLst/>
          </a:prstGeom>
          <a:noFill/>
        </p:spPr>
        <p:txBody>
          <a:bodyPr wrap="square">
            <a:spAutoFit/>
          </a:bodyPr>
          <a:lstStyle/>
          <a:p>
            <a:pPr marL="0" marR="0">
              <a:lnSpc>
                <a:spcPct val="115000"/>
              </a:lnSpc>
              <a:spcAft>
                <a:spcPts val="800"/>
              </a:spcAft>
              <a:buNone/>
            </a:pPr>
            <a:r>
              <a:rPr lang="en-US" sz="2800" kern="100" dirty="0">
                <a:effectLst/>
                <a:latin typeface="Abadi" panose="020B0604020104020204" pitchFamily="34" charset="0"/>
                <a:ea typeface="Calibri" panose="020F0502020204030204" pitchFamily="34" charset="0"/>
                <a:cs typeface="Times New Roman" panose="02020603050405020304" pitchFamily="18" charset="0"/>
              </a:rPr>
              <a:t>Sau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khi</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đặt</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thành</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công</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tự</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động</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tạo</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mọi</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giao</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dịch</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được</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ghi</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nhận</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minh</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bạch</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chính</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a:t>
            </a:r>
          </a:p>
          <a:p>
            <a:pPr marL="342900" marR="0" lvl="0" indent="-342900">
              <a:lnSpc>
                <a:spcPct val="115000"/>
              </a:lnSpc>
              <a:buFont typeface="Arial" panose="020B0604020202020204" pitchFamily="34" charset="0"/>
              <a:buChar char="•"/>
            </a:pPr>
            <a:r>
              <a:rPr lang="en-US" sz="2800" kern="100" dirty="0">
                <a:effectLst/>
                <a:latin typeface="Abadi" panose="020B0604020104020204" pitchFamily="34" charset="0"/>
                <a:ea typeface="Calibri" panose="020F0502020204030204" pitchFamily="34" charset="0"/>
                <a:cs typeface="Times New Roman" panose="02020603050405020304" pitchFamily="18" charset="0"/>
              </a:rPr>
              <a:t>Thông tin chi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tiết</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hàng</a:t>
            </a:r>
            <a:endParaRPr lang="en-US" sz="2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marR="0" lvl="0" indent="-342900">
              <a:lnSpc>
                <a:spcPct val="115000"/>
              </a:lnSpc>
              <a:buFont typeface="Arial" panose="020B0604020202020204" pitchFamily="34" charset="0"/>
              <a:buChar char="•"/>
            </a:pPr>
            <a:r>
              <a:rPr lang="en-US" sz="2800" kern="100" dirty="0">
                <a:effectLst/>
                <a:latin typeface="Abadi" panose="020B0604020104020204" pitchFamily="34" charset="0"/>
                <a:ea typeface="Calibri" panose="020F0502020204030204" pitchFamily="34" charset="0"/>
                <a:cs typeface="Times New Roman" panose="02020603050405020304" pitchFamily="18" charset="0"/>
              </a:rPr>
              <a:t>Quy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trình</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sau</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khi</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đặt</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8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8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0176706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652F4C-C0C3-6403-904C-31D85E7DE17C}"/>
            </a:ext>
          </a:extLst>
        </p:cNvPr>
        <p:cNvGrpSpPr/>
        <p:nvPr/>
      </p:nvGrpSpPr>
      <p:grpSpPr>
        <a:xfrm>
          <a:off x="0" y="0"/>
          <a:ext cx="0" cy="0"/>
          <a:chOff x="0" y="0"/>
          <a:chExt cx="0" cy="0"/>
        </a:xfrm>
      </p:grpSpPr>
      <p:sp>
        <p:nvSpPr>
          <p:cNvPr id="5" name="Hộp Văn bản 4">
            <a:extLst>
              <a:ext uri="{FF2B5EF4-FFF2-40B4-BE49-F238E27FC236}">
                <a16:creationId xmlns:a16="http://schemas.microsoft.com/office/drawing/2014/main" id="{1EC214E9-BFF3-440E-351E-D2C94272B199}"/>
              </a:ext>
            </a:extLst>
          </p:cNvPr>
          <p:cNvSpPr txBox="1"/>
          <p:nvPr/>
        </p:nvSpPr>
        <p:spPr>
          <a:xfrm>
            <a:off x="747131" y="2293105"/>
            <a:ext cx="6322742" cy="3142848"/>
          </a:xfrm>
          <a:prstGeom prst="rect">
            <a:avLst/>
          </a:prstGeom>
          <a:noFill/>
        </p:spPr>
        <p:txBody>
          <a:bodyPr wrap="square">
            <a:spAutoFit/>
          </a:bodyPr>
          <a:lstStyle/>
          <a:p>
            <a:pPr marL="0" marR="0">
              <a:lnSpc>
                <a:spcPct val="115000"/>
              </a:lnSpc>
              <a:spcAft>
                <a:spcPts val="800"/>
              </a:spcAft>
              <a:buNone/>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Bằng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tự</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động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tạo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có</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trải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nghiệm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sắm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toàn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chính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thuận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a:p>
            <a:pPr marR="0" lvl="0">
              <a:lnSpc>
                <a:spcPct val="115000"/>
              </a:lnSpc>
            </a:pP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Quy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trình</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hủy</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a:t>
            </a:r>
            <a:endParaRPr lang="en-US"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Quy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trình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này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chặt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tránh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nhầm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lẫn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hoặc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sai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sót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trong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việc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giao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dịch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vận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chuyển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p:txBody>
      </p:sp>
      <p:pic>
        <p:nvPicPr>
          <p:cNvPr id="6" name="Picture 1">
            <a:extLst>
              <a:ext uri="{FF2B5EF4-FFF2-40B4-BE49-F238E27FC236}">
                <a16:creationId xmlns:a16="http://schemas.microsoft.com/office/drawing/2014/main" id="{BC3E5163-DEBE-AB4D-B3B3-83C38CFAD37F}"/>
              </a:ext>
            </a:extLst>
          </p:cNvPr>
          <p:cNvPicPr>
            <a:picLocks noChangeAspect="1"/>
          </p:cNvPicPr>
          <p:nvPr/>
        </p:nvPicPr>
        <p:blipFill>
          <a:blip r:embed="rId3"/>
          <a:stretch>
            <a:fillRect/>
          </a:stretch>
        </p:blipFill>
        <p:spPr>
          <a:xfrm>
            <a:off x="7973122" y="1483113"/>
            <a:ext cx="6534656" cy="5868574"/>
          </a:xfrm>
          <a:prstGeom prst="rect">
            <a:avLst/>
          </a:prstGeom>
        </p:spPr>
      </p:pic>
    </p:spTree>
    <p:extLst>
      <p:ext uri="{BB962C8B-B14F-4D97-AF65-F5344CB8AC3E}">
        <p14:creationId xmlns:p14="http://schemas.microsoft.com/office/powerpoint/2010/main" val="4285240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606E50B-EB5B-876D-84FD-495A82E1379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98F3421-8DA4-E05F-5DEE-E01F5D86B93E}"/>
              </a:ext>
            </a:extLst>
          </p:cNvPr>
          <p:cNvPicPr>
            <a:picLocks noChangeAspect="1"/>
          </p:cNvPicPr>
          <p:nvPr/>
        </p:nvPicPr>
        <p:blipFill>
          <a:blip r:embed="rId3"/>
          <a:stretch>
            <a:fillRect/>
          </a:stretch>
        </p:blipFill>
        <p:spPr>
          <a:xfrm>
            <a:off x="6823617" y="664498"/>
            <a:ext cx="7242253" cy="6684156"/>
          </a:xfrm>
          <a:prstGeom prst="rect">
            <a:avLst/>
          </a:prstGeom>
        </p:spPr>
      </p:pic>
      <p:sp>
        <p:nvSpPr>
          <p:cNvPr id="4" name="Hộp Văn bản 3">
            <a:extLst>
              <a:ext uri="{FF2B5EF4-FFF2-40B4-BE49-F238E27FC236}">
                <a16:creationId xmlns:a16="http://schemas.microsoft.com/office/drawing/2014/main" id="{BF9774C5-C93F-4DF1-4EB2-EB8B4136D5A7}"/>
              </a:ext>
            </a:extLst>
          </p:cNvPr>
          <p:cNvSpPr txBox="1"/>
          <p:nvPr/>
        </p:nvSpPr>
        <p:spPr>
          <a:xfrm>
            <a:off x="613317" y="3035355"/>
            <a:ext cx="6210300" cy="1235723"/>
          </a:xfrm>
          <a:prstGeom prst="rect">
            <a:avLst/>
          </a:prstGeom>
          <a:noFill/>
        </p:spPr>
        <p:txBody>
          <a:bodyPr wrap="square">
            <a:spAutoFit/>
          </a:bodyPr>
          <a:lstStyle/>
          <a:p>
            <a:pPr marL="0" marR="0">
              <a:lnSpc>
                <a:spcPct val="115000"/>
              </a:lnSpc>
              <a:spcAft>
                <a:spcPts val="800"/>
              </a:spcAft>
            </a:pP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muốn</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gì</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mình</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nhấn</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kern="100" dirty="0">
                <a:effectLst/>
                <a:latin typeface="Times New Roman" panose="02020603050405020304" pitchFamily="18" charset="0"/>
                <a:ea typeface="Calibri" panose="020F0502020204030204" pitchFamily="34" charset="0"/>
                <a:cs typeface="Times New Roman" panose="02020603050405020304" pitchFamily="18" charset="0"/>
              </a:rPr>
              <a:t>“View Details”</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89611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9D92E2-5C11-979A-3AE9-D92581B0642A}"/>
            </a:ext>
          </a:extLst>
        </p:cNvPr>
        <p:cNvGrpSpPr/>
        <p:nvPr/>
      </p:nvGrpSpPr>
      <p:grpSpPr>
        <a:xfrm>
          <a:off x="0" y="0"/>
          <a:ext cx="0" cy="0"/>
          <a:chOff x="0" y="0"/>
          <a:chExt cx="0" cy="0"/>
        </a:xfrm>
      </p:grpSpPr>
      <p:sp>
        <p:nvSpPr>
          <p:cNvPr id="6" name="Text 0">
            <a:extLst>
              <a:ext uri="{FF2B5EF4-FFF2-40B4-BE49-F238E27FC236}">
                <a16:creationId xmlns:a16="http://schemas.microsoft.com/office/drawing/2014/main" id="{5298877E-177C-4BA2-312A-E744BD1F3525}"/>
              </a:ext>
            </a:extLst>
          </p:cNvPr>
          <p:cNvSpPr/>
          <p:nvPr/>
        </p:nvSpPr>
        <p:spPr>
          <a:xfrm>
            <a:off x="3782316" y="941134"/>
            <a:ext cx="7556421" cy="925116"/>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Giao </a:t>
            </a:r>
            <a:r>
              <a:rPr lang="en-US" sz="4650" b="1" dirty="0" err="1">
                <a:solidFill>
                  <a:srgbClr val="000000"/>
                </a:solidFill>
                <a:latin typeface="Abadi" panose="020B0604020104020204" pitchFamily="34" charset="0"/>
                <a:ea typeface="Petrona Bold" pitchFamily="34" charset="-122"/>
                <a:cs typeface="Petrona Bold" pitchFamily="34" charset="-120"/>
              </a:rPr>
              <a:t>Diện</a:t>
            </a:r>
            <a:r>
              <a:rPr lang="en-US" sz="4650" b="1" dirty="0">
                <a:solidFill>
                  <a:srgbClr val="000000"/>
                </a:solidFill>
                <a:latin typeface="Abadi" panose="020B0604020104020204" pitchFamily="34" charset="0"/>
                <a:ea typeface="Petrona Bold" pitchFamily="34" charset="-122"/>
                <a:cs typeface="Petrona Bold" pitchFamily="34" charset="-120"/>
              </a:rPr>
              <a:t> </a:t>
            </a:r>
            <a:r>
              <a:rPr lang="vi-VN" sz="4650" b="1" dirty="0">
                <a:solidFill>
                  <a:srgbClr val="000000"/>
                </a:solidFill>
                <a:latin typeface="Petrona Bold" pitchFamily="34" charset="0"/>
                <a:ea typeface="Petrona Bold" pitchFamily="34" charset="-122"/>
                <a:cs typeface="Petrona Bold" pitchFamily="34" charset="-120"/>
              </a:rPr>
              <a:t>Phần ADMIN</a:t>
            </a:r>
            <a:endParaRPr lang="en-US" sz="4650" dirty="0"/>
          </a:p>
        </p:txBody>
      </p:sp>
      <p:pic>
        <p:nvPicPr>
          <p:cNvPr id="7" name="Picture 485">
            <a:extLst>
              <a:ext uri="{FF2B5EF4-FFF2-40B4-BE49-F238E27FC236}">
                <a16:creationId xmlns:a16="http://schemas.microsoft.com/office/drawing/2014/main" id="{A5865894-954C-130A-62F6-97C2C2DD63D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5337" y="2085278"/>
            <a:ext cx="7221334" cy="5486400"/>
          </a:xfrm>
          <a:prstGeom prst="rect">
            <a:avLst/>
          </a:prstGeom>
          <a:noFill/>
        </p:spPr>
      </p:pic>
      <p:sp>
        <p:nvSpPr>
          <p:cNvPr id="9" name="Hộp Văn bản 8">
            <a:extLst>
              <a:ext uri="{FF2B5EF4-FFF2-40B4-BE49-F238E27FC236}">
                <a16:creationId xmlns:a16="http://schemas.microsoft.com/office/drawing/2014/main" id="{38F98698-BF5C-463F-867C-F610EECB697F}"/>
              </a:ext>
            </a:extLst>
          </p:cNvPr>
          <p:cNvSpPr txBox="1"/>
          <p:nvPr/>
        </p:nvSpPr>
        <p:spPr>
          <a:xfrm>
            <a:off x="852148" y="2760320"/>
            <a:ext cx="5397190" cy="1341329"/>
          </a:xfrm>
          <a:prstGeom prst="rect">
            <a:avLst/>
          </a:prstGeom>
          <a:noFill/>
        </p:spPr>
        <p:txBody>
          <a:bodyPr wrap="square">
            <a:spAutoFit/>
          </a:bodyPr>
          <a:lstStyle/>
          <a:p>
            <a:pPr marL="0" marR="0">
              <a:lnSpc>
                <a:spcPct val="115000"/>
              </a:lnSpc>
              <a:spcAft>
                <a:spcPts val="800"/>
              </a:spcAft>
              <a:buNone/>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Khi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vừa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nếu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người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chưa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có</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tài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khoản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thì</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phần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Sign up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để</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đăng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kí</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tài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khoản</a:t>
            </a:r>
            <a:endParaRPr lang="en-US" sz="2400" kern="100" dirty="0">
              <a:effectLst/>
              <a:latin typeface="Abadi" panose="020B06040201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06036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8183928-936D-E3C6-3894-F4C82F6A438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3F616AA-FE8E-50C5-B6B4-6163AE5A231F}"/>
              </a:ext>
            </a:extLst>
          </p:cNvPr>
          <p:cNvPicPr>
            <a:picLocks noChangeAspect="1"/>
          </p:cNvPicPr>
          <p:nvPr/>
        </p:nvPicPr>
        <p:blipFill>
          <a:blip r:embed="rId3"/>
          <a:stretch>
            <a:fillRect/>
          </a:stretch>
        </p:blipFill>
        <p:spPr>
          <a:xfrm>
            <a:off x="7181385" y="1243732"/>
            <a:ext cx="7280216" cy="6450609"/>
          </a:xfrm>
          <a:prstGeom prst="rect">
            <a:avLst/>
          </a:prstGeom>
        </p:spPr>
      </p:pic>
      <p:sp>
        <p:nvSpPr>
          <p:cNvPr id="4" name="Hộp Văn bản 3">
            <a:extLst>
              <a:ext uri="{FF2B5EF4-FFF2-40B4-BE49-F238E27FC236}">
                <a16:creationId xmlns:a16="http://schemas.microsoft.com/office/drawing/2014/main" id="{FAF13F86-B3DA-E819-578A-C0F08E1C780F}"/>
              </a:ext>
            </a:extLst>
          </p:cNvPr>
          <p:cNvSpPr txBox="1"/>
          <p:nvPr/>
        </p:nvSpPr>
        <p:spPr>
          <a:xfrm>
            <a:off x="759814" y="2643707"/>
            <a:ext cx="5964371" cy="1341329"/>
          </a:xfrm>
          <a:prstGeom prst="rect">
            <a:avLst/>
          </a:prstGeom>
          <a:noFill/>
        </p:spPr>
        <p:txBody>
          <a:bodyPr wrap="square">
            <a:spAutoFit/>
          </a:bodyPr>
          <a:lstStyle/>
          <a:p>
            <a:pPr marL="0" marR="0">
              <a:lnSpc>
                <a:spcPct val="115000"/>
              </a:lnSpc>
              <a:spcAft>
                <a:spcPts val="800"/>
              </a:spcAft>
              <a:buNone/>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Sau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hoàn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đăng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vi-VN" sz="2400" kern="100" dirty="0" err="1">
                <a:effectLst/>
                <a:latin typeface="Times New Roman" panose="02020603050405020304" pitchFamily="18" charset="0"/>
                <a:ea typeface="Calibri" panose="020F0502020204030204" pitchFamily="34" charset="0"/>
                <a:cs typeface="Times New Roman" panose="02020603050405020304" pitchFamily="18" charset="0"/>
              </a:rPr>
              <a:t>Admin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chọn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Sign 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để</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đăng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7214850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5956830-9109-1F02-8C67-2B194AB5A994}"/>
            </a:ext>
          </a:extLst>
        </p:cNvPr>
        <p:cNvGrpSpPr/>
        <p:nvPr/>
      </p:nvGrpSpPr>
      <p:grpSpPr>
        <a:xfrm>
          <a:off x="0" y="0"/>
          <a:ext cx="0" cy="0"/>
          <a:chOff x="0" y="0"/>
          <a:chExt cx="0" cy="0"/>
        </a:xfrm>
      </p:grpSpPr>
      <p:pic>
        <p:nvPicPr>
          <p:cNvPr id="3" name="Picture 1">
            <a:extLst>
              <a:ext uri="{FF2B5EF4-FFF2-40B4-BE49-F238E27FC236}">
                <a16:creationId xmlns:a16="http://schemas.microsoft.com/office/drawing/2014/main" id="{B2310D5E-91F5-B571-3626-CE42FD63E355}"/>
              </a:ext>
            </a:extLst>
          </p:cNvPr>
          <p:cNvPicPr>
            <a:picLocks noChangeAspect="1"/>
          </p:cNvPicPr>
          <p:nvPr/>
        </p:nvPicPr>
        <p:blipFill>
          <a:blip r:embed="rId3"/>
          <a:stretch>
            <a:fillRect/>
          </a:stretch>
        </p:blipFill>
        <p:spPr>
          <a:xfrm>
            <a:off x="7315200" y="1205200"/>
            <a:ext cx="7301968" cy="6065396"/>
          </a:xfrm>
          <a:prstGeom prst="rect">
            <a:avLst/>
          </a:prstGeom>
        </p:spPr>
      </p:pic>
      <p:sp>
        <p:nvSpPr>
          <p:cNvPr id="6" name="Hộp Văn bản 5">
            <a:extLst>
              <a:ext uri="{FF2B5EF4-FFF2-40B4-BE49-F238E27FC236}">
                <a16:creationId xmlns:a16="http://schemas.microsoft.com/office/drawing/2014/main" id="{F1C1BC52-6567-E225-E4B9-A4FFA28994C8}"/>
              </a:ext>
            </a:extLst>
          </p:cNvPr>
          <p:cNvSpPr txBox="1"/>
          <p:nvPr/>
        </p:nvSpPr>
        <p:spPr>
          <a:xfrm>
            <a:off x="858645" y="1932259"/>
            <a:ext cx="5988204" cy="3142014"/>
          </a:xfrm>
          <a:prstGeom prst="rect">
            <a:avLst/>
          </a:prstGeom>
          <a:noFill/>
        </p:spPr>
        <p:txBody>
          <a:bodyPr wrap="square">
            <a:spAutoFit/>
          </a:bodyPr>
          <a:lstStyle/>
          <a:p>
            <a:pPr marL="0" marR="0">
              <a:lnSpc>
                <a:spcPct val="115000"/>
              </a:lnSpc>
              <a:spcAft>
                <a:spcPts val="800"/>
              </a:spcAft>
              <a:buNone/>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Nếu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người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quên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mật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khẩu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nhấn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nút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“Forgot Password?”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với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điều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phải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ID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đăng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kí</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endParaRPr lang="vi-VN"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vi-VN" sz="2400" kern="100" dirty="0">
                <a:latin typeface="Abadi" panose="020B0604020104020204" pitchFamily="34" charset="0"/>
                <a:ea typeface="Calibri" panose="020F0502020204030204" pitchFamily="34" charset="0"/>
                <a:cs typeface="Times New Roman" panose="02020603050405020304" pitchFamily="18" charset="0"/>
              </a:rPr>
              <a:t>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ệ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ngay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tức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gửi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một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OTP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gồm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6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đến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email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đăng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trước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đó</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quá</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trình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thực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diễn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ra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toàn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chính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4482195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137A69F-6E3C-3C6C-D83E-68D896D1149C}"/>
            </a:ext>
          </a:extLst>
        </p:cNvPr>
        <p:cNvGrpSpPr/>
        <p:nvPr/>
      </p:nvGrpSpPr>
      <p:grpSpPr>
        <a:xfrm>
          <a:off x="0" y="0"/>
          <a:ext cx="0" cy="0"/>
          <a:chOff x="0" y="0"/>
          <a:chExt cx="0" cy="0"/>
        </a:xfrm>
      </p:grpSpPr>
      <p:pic>
        <p:nvPicPr>
          <p:cNvPr id="2" name="Picture 485">
            <a:extLst>
              <a:ext uri="{FF2B5EF4-FFF2-40B4-BE49-F238E27FC236}">
                <a16:creationId xmlns:a16="http://schemas.microsoft.com/office/drawing/2014/main" id="{A1850FD0-21CF-380D-029D-0C6E6D11E1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9370" y="1282390"/>
            <a:ext cx="7152113" cy="5664819"/>
          </a:xfrm>
          <a:prstGeom prst="rect">
            <a:avLst/>
          </a:prstGeom>
          <a:noFill/>
        </p:spPr>
      </p:pic>
      <p:sp>
        <p:nvSpPr>
          <p:cNvPr id="5" name="Hộp Văn bản 4">
            <a:extLst>
              <a:ext uri="{FF2B5EF4-FFF2-40B4-BE49-F238E27FC236}">
                <a16:creationId xmlns:a16="http://schemas.microsoft.com/office/drawing/2014/main" id="{555BA9DA-4363-7020-E106-96E6E90F226B}"/>
              </a:ext>
            </a:extLst>
          </p:cNvPr>
          <p:cNvSpPr txBox="1"/>
          <p:nvPr/>
        </p:nvSpPr>
        <p:spPr>
          <a:xfrm>
            <a:off x="847492" y="2279713"/>
            <a:ext cx="5765181" cy="2718116"/>
          </a:xfrm>
          <a:prstGeom prst="rect">
            <a:avLst/>
          </a:prstGeom>
          <a:noFill/>
        </p:spPr>
        <p:txBody>
          <a:bodyPr wrap="square">
            <a:spAutoFit/>
          </a:bodyPr>
          <a:lstStyle/>
          <a:p>
            <a:pPr marL="0" marR="0">
              <a:lnSpc>
                <a:spcPct val="115000"/>
              </a:lnSpc>
              <a:spcAft>
                <a:spcPts val="800"/>
              </a:spcAft>
              <a:buNone/>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đây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người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new password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Confirm new password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đó</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thêm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lần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nữa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endParaRPr lang="vi-VN"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Nếu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người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dùng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thực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new password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khớp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với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nhau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thì</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báo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lỗi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843926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54A7C09-3340-5BE3-C072-37921A1D3BA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5B56CA8-3EFF-CADD-F619-1D7B6F064B1F}"/>
              </a:ext>
            </a:extLst>
          </p:cNvPr>
          <p:cNvSpPr/>
          <p:nvPr/>
        </p:nvSpPr>
        <p:spPr>
          <a:xfrm>
            <a:off x="3189250" y="941134"/>
            <a:ext cx="8149488" cy="925116"/>
          </a:xfrm>
          <a:prstGeom prst="rect">
            <a:avLst/>
          </a:prstGeom>
          <a:noFill/>
          <a:ln/>
        </p:spPr>
        <p:txBody>
          <a:bodyPr wrap="square" lIns="0" tIns="0" rIns="0" bIns="0" rtlCol="0" anchor="t"/>
          <a:lstStyle/>
          <a:p>
            <a:pPr marL="0" indent="0" algn="l">
              <a:lnSpc>
                <a:spcPts val="5850"/>
              </a:lnSpc>
              <a:buNone/>
            </a:pPr>
            <a:r>
              <a:rPr lang="vi-VN" sz="4650" b="1" dirty="0"/>
              <a:t>Giao Diện Trang Chủ </a:t>
            </a:r>
            <a:r>
              <a:rPr lang="vi-VN" sz="4650" b="1" dirty="0" err="1"/>
              <a:t>Admin</a:t>
            </a:r>
            <a:endParaRPr lang="en-US" sz="4650" b="1" dirty="0"/>
          </a:p>
        </p:txBody>
      </p:sp>
      <p:pic>
        <p:nvPicPr>
          <p:cNvPr id="3" name="Picture 1">
            <a:extLst>
              <a:ext uri="{FF2B5EF4-FFF2-40B4-BE49-F238E27FC236}">
                <a16:creationId xmlns:a16="http://schemas.microsoft.com/office/drawing/2014/main" id="{E662C563-9582-C5C6-8857-A5C03A8C8904}"/>
              </a:ext>
            </a:extLst>
          </p:cNvPr>
          <p:cNvPicPr>
            <a:picLocks noChangeAspect="1"/>
          </p:cNvPicPr>
          <p:nvPr/>
        </p:nvPicPr>
        <p:blipFill>
          <a:blip r:embed="rId3"/>
          <a:stretch>
            <a:fillRect/>
          </a:stretch>
        </p:blipFill>
        <p:spPr>
          <a:xfrm>
            <a:off x="7315200" y="2241672"/>
            <a:ext cx="6895061" cy="4906259"/>
          </a:xfrm>
          <a:prstGeom prst="rect">
            <a:avLst/>
          </a:prstGeom>
        </p:spPr>
      </p:pic>
      <p:sp>
        <p:nvSpPr>
          <p:cNvPr id="5" name="Hộp Văn bản 4">
            <a:extLst>
              <a:ext uri="{FF2B5EF4-FFF2-40B4-BE49-F238E27FC236}">
                <a16:creationId xmlns:a16="http://schemas.microsoft.com/office/drawing/2014/main" id="{0A35104D-4D89-2F14-1C34-379DB7C669B5}"/>
              </a:ext>
            </a:extLst>
          </p:cNvPr>
          <p:cNvSpPr txBox="1"/>
          <p:nvPr/>
        </p:nvSpPr>
        <p:spPr>
          <a:xfrm>
            <a:off x="791736" y="2656612"/>
            <a:ext cx="5898996" cy="3142848"/>
          </a:xfrm>
          <a:prstGeom prst="rect">
            <a:avLst/>
          </a:prstGeom>
          <a:noFill/>
        </p:spPr>
        <p:txBody>
          <a:bodyPr wrap="square">
            <a:spAutoFit/>
          </a:bodyPr>
          <a:lstStyle/>
          <a:p>
            <a:pPr marL="0" marR="0">
              <a:lnSpc>
                <a:spcPct val="115000"/>
              </a:lnSpc>
              <a:spcAft>
                <a:spcPts val="800"/>
              </a:spcAft>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giao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trang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chủ</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này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kê</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tổng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quan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bao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gồm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br>
              <a:rPr lang="en-US" sz="2400" kern="100" dirty="0">
                <a:effectLst/>
                <a:latin typeface="Abadi" panose="020B0604020104020204" pitchFamily="34" charset="0"/>
                <a:ea typeface="Calibri" panose="020F0502020204030204" pitchFamily="34" charset="0"/>
                <a:cs typeface="Times New Roman" panose="02020603050405020304" pitchFamily="18" charset="0"/>
              </a:rPr>
            </a:b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a:p>
            <a:pPr marL="0" marR="0">
              <a:lnSpc>
                <a:spcPct val="115000"/>
              </a:lnSpc>
              <a:spcAft>
                <a:spcPts val="800"/>
              </a:spcAft>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Biểu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đồ</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kê</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tổng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quan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về</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ra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đánh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giá</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tồn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một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trực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quan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85548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793790" y="1907858"/>
            <a:ext cx="9669066"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badi" panose="020B0604020104020204" pitchFamily="34" charset="0"/>
                <a:ea typeface="Petrona Bold" pitchFamily="34" charset="-122"/>
                <a:cs typeface="Petrona Bold" pitchFamily="34" charset="-120"/>
              </a:rPr>
              <a:t>Quy Trình Nghiệp Vụ Theo Bộ Phận</a:t>
            </a:r>
            <a:endParaRPr lang="en-US" sz="4650" dirty="0"/>
          </a:p>
        </p:txBody>
      </p:sp>
      <p:sp>
        <p:nvSpPr>
          <p:cNvPr id="3" name="Text 1"/>
          <p:cNvSpPr/>
          <p:nvPr/>
        </p:nvSpPr>
        <p:spPr>
          <a:xfrm>
            <a:off x="793790" y="321909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Quản lý đơn hàng</a:t>
            </a:r>
            <a:endParaRPr lang="en-US" sz="2300" dirty="0"/>
          </a:p>
        </p:txBody>
      </p:sp>
      <p:sp>
        <p:nvSpPr>
          <p:cNvPr id="4" name="Text 2"/>
          <p:cNvSpPr/>
          <p:nvPr/>
        </p:nvSpPr>
        <p:spPr>
          <a:xfrm>
            <a:off x="793790" y="3817977"/>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Tạo đơn hàng</a:t>
            </a:r>
            <a:endParaRPr lang="en-US" sz="1750" dirty="0"/>
          </a:p>
        </p:txBody>
      </p:sp>
      <p:sp>
        <p:nvSpPr>
          <p:cNvPr id="5" name="Text 3"/>
          <p:cNvSpPr/>
          <p:nvPr/>
        </p:nvSpPr>
        <p:spPr>
          <a:xfrm>
            <a:off x="793790" y="4260175"/>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Thanh toán</a:t>
            </a:r>
            <a:endParaRPr lang="en-US" sz="1750" dirty="0"/>
          </a:p>
        </p:txBody>
      </p:sp>
      <p:sp>
        <p:nvSpPr>
          <p:cNvPr id="6" name="Text 4"/>
          <p:cNvSpPr/>
          <p:nvPr/>
        </p:nvSpPr>
        <p:spPr>
          <a:xfrm>
            <a:off x="793790" y="470237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In hóa đơn</a:t>
            </a:r>
            <a:endParaRPr lang="en-US" sz="1750" dirty="0"/>
          </a:p>
        </p:txBody>
      </p:sp>
      <p:sp>
        <p:nvSpPr>
          <p:cNvPr id="7" name="Text 5"/>
          <p:cNvSpPr/>
          <p:nvPr/>
        </p:nvSpPr>
        <p:spPr>
          <a:xfrm>
            <a:off x="793790" y="5144572"/>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Cập nhật doanh thu</a:t>
            </a:r>
            <a:endParaRPr lang="en-US" sz="1750" dirty="0"/>
          </a:p>
        </p:txBody>
      </p:sp>
      <p:sp>
        <p:nvSpPr>
          <p:cNvPr id="8" name="Text 6"/>
          <p:cNvSpPr/>
          <p:nvPr/>
        </p:nvSpPr>
        <p:spPr>
          <a:xfrm>
            <a:off x="5332928" y="3219093"/>
            <a:ext cx="3498533"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Nhập hàng &amp; kiểm kê kho</a:t>
            </a:r>
            <a:endParaRPr lang="en-US" sz="2300" dirty="0"/>
          </a:p>
        </p:txBody>
      </p:sp>
      <p:sp>
        <p:nvSpPr>
          <p:cNvPr id="9" name="Text 7"/>
          <p:cNvSpPr/>
          <p:nvPr/>
        </p:nvSpPr>
        <p:spPr>
          <a:xfrm>
            <a:off x="5332928" y="3817977"/>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Kiểm tra hàng cần nhập</a:t>
            </a:r>
            <a:endParaRPr lang="en-US" sz="1750" dirty="0"/>
          </a:p>
        </p:txBody>
      </p:sp>
      <p:sp>
        <p:nvSpPr>
          <p:cNvPr id="10" name="Text 8"/>
          <p:cNvSpPr/>
          <p:nvPr/>
        </p:nvSpPr>
        <p:spPr>
          <a:xfrm>
            <a:off x="5332928" y="4260175"/>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Đặt hàng nhà cung cấp</a:t>
            </a:r>
            <a:endParaRPr lang="en-US" sz="1750" dirty="0"/>
          </a:p>
        </p:txBody>
      </p:sp>
      <p:sp>
        <p:nvSpPr>
          <p:cNvPr id="11" name="Text 9"/>
          <p:cNvSpPr/>
          <p:nvPr/>
        </p:nvSpPr>
        <p:spPr>
          <a:xfrm>
            <a:off x="5332928" y="470237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Nhận hàng và cập nhật tồn kho</a:t>
            </a:r>
            <a:endParaRPr lang="en-US" sz="1750" dirty="0"/>
          </a:p>
        </p:txBody>
      </p:sp>
      <p:sp>
        <p:nvSpPr>
          <p:cNvPr id="12" name="Text 10"/>
          <p:cNvSpPr/>
          <p:nvPr/>
        </p:nvSpPr>
        <p:spPr>
          <a:xfrm>
            <a:off x="5332928" y="5144572"/>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So sánh số lượng thực tế và điều chỉnh</a:t>
            </a:r>
            <a:endParaRPr lang="en-US" sz="1750" dirty="0"/>
          </a:p>
        </p:txBody>
      </p:sp>
      <p:sp>
        <p:nvSpPr>
          <p:cNvPr id="13" name="Text 11"/>
          <p:cNvSpPr/>
          <p:nvPr/>
        </p:nvSpPr>
        <p:spPr>
          <a:xfrm>
            <a:off x="9872067" y="3219093"/>
            <a:ext cx="3978116" cy="744141"/>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Abadi" panose="020B0604020104020204" pitchFamily="34" charset="0"/>
                <a:ea typeface="Petrona Bold" pitchFamily="34" charset="-122"/>
                <a:cs typeface="Petrona Bold" pitchFamily="34" charset="-120"/>
              </a:rPr>
              <a:t>Quản lý khách hàng &amp; báo cáo</a:t>
            </a:r>
            <a:endParaRPr lang="en-US" sz="2300" dirty="0"/>
          </a:p>
        </p:txBody>
      </p:sp>
      <p:sp>
        <p:nvSpPr>
          <p:cNvPr id="14" name="Text 12"/>
          <p:cNvSpPr/>
          <p:nvPr/>
        </p:nvSpPr>
        <p:spPr>
          <a:xfrm>
            <a:off x="9872067" y="41900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Lưu trữ thông tin khách hàng</a:t>
            </a:r>
            <a:endParaRPr lang="en-US" sz="1750" dirty="0"/>
          </a:p>
        </p:txBody>
      </p:sp>
      <p:sp>
        <p:nvSpPr>
          <p:cNvPr id="15" name="Text 13"/>
          <p:cNvSpPr/>
          <p:nvPr/>
        </p:nvSpPr>
        <p:spPr>
          <a:xfrm>
            <a:off x="9872067" y="4632246"/>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Theo dõi lịch sử mua hàng</a:t>
            </a:r>
            <a:endParaRPr lang="en-US" sz="1750" dirty="0"/>
          </a:p>
        </p:txBody>
      </p:sp>
      <p:sp>
        <p:nvSpPr>
          <p:cNvPr id="16" name="Text 14"/>
          <p:cNvSpPr/>
          <p:nvPr/>
        </p:nvSpPr>
        <p:spPr>
          <a:xfrm>
            <a:off x="9872067" y="5074444"/>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Thu thập, tổng hợp và phân tích dữ liệu</a:t>
            </a:r>
            <a:endParaRPr lang="en-US" sz="1750" dirty="0"/>
          </a:p>
        </p:txBody>
      </p:sp>
      <p:sp>
        <p:nvSpPr>
          <p:cNvPr id="17" name="Text 15"/>
          <p:cNvSpPr/>
          <p:nvPr/>
        </p:nvSpPr>
        <p:spPr>
          <a:xfrm>
            <a:off x="9872067" y="5879544"/>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Xuất báo cáo tài chính</a:t>
            </a:r>
            <a:endParaRPr lang="en-US" sz="175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CF15C65-F47E-1555-D41D-CC31645BBA7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1CA6F1C-8DF3-B9F7-6E16-DE1332EA92B1}"/>
              </a:ext>
            </a:extLst>
          </p:cNvPr>
          <p:cNvSpPr/>
          <p:nvPr/>
        </p:nvSpPr>
        <p:spPr>
          <a:xfrm>
            <a:off x="3240456" y="772820"/>
            <a:ext cx="8149488" cy="925116"/>
          </a:xfrm>
          <a:prstGeom prst="rect">
            <a:avLst/>
          </a:prstGeom>
          <a:noFill/>
          <a:ln/>
        </p:spPr>
        <p:txBody>
          <a:bodyPr wrap="square" lIns="0" tIns="0" rIns="0" bIns="0" rtlCol="0" anchor="t"/>
          <a:lstStyle/>
          <a:p>
            <a:pPr marL="0" indent="0" algn="l">
              <a:lnSpc>
                <a:spcPts val="5850"/>
              </a:lnSpc>
              <a:buNone/>
            </a:pPr>
            <a:r>
              <a:rPr lang="vi-VN" sz="4650" b="1" dirty="0"/>
              <a:t>Giao Diện Trang Chủ </a:t>
            </a:r>
            <a:r>
              <a:rPr lang="vi-VN" sz="4650" b="1" dirty="0" err="1"/>
              <a:t>Admin</a:t>
            </a:r>
            <a:endParaRPr lang="en-US" sz="4650" b="1" dirty="0"/>
          </a:p>
        </p:txBody>
      </p:sp>
      <p:pic>
        <p:nvPicPr>
          <p:cNvPr id="3" name="Picture 1">
            <a:extLst>
              <a:ext uri="{FF2B5EF4-FFF2-40B4-BE49-F238E27FC236}">
                <a16:creationId xmlns:a16="http://schemas.microsoft.com/office/drawing/2014/main" id="{15E85EE4-6035-619F-1E53-EBC1C65A1CFE}"/>
              </a:ext>
            </a:extLst>
          </p:cNvPr>
          <p:cNvPicPr>
            <a:picLocks noChangeAspect="1"/>
          </p:cNvPicPr>
          <p:nvPr/>
        </p:nvPicPr>
        <p:blipFill>
          <a:blip r:embed="rId3"/>
          <a:stretch>
            <a:fillRect/>
          </a:stretch>
        </p:blipFill>
        <p:spPr>
          <a:xfrm>
            <a:off x="7315200" y="2241672"/>
            <a:ext cx="6895061" cy="4906259"/>
          </a:xfrm>
          <a:prstGeom prst="rect">
            <a:avLst/>
          </a:prstGeom>
        </p:spPr>
      </p:pic>
      <p:sp>
        <p:nvSpPr>
          <p:cNvPr id="6" name="Hộp Văn bản 5">
            <a:extLst>
              <a:ext uri="{FF2B5EF4-FFF2-40B4-BE49-F238E27FC236}">
                <a16:creationId xmlns:a16="http://schemas.microsoft.com/office/drawing/2014/main" id="{9B8D2872-3065-CD40-FB9F-F55A9D995F26}"/>
              </a:ext>
            </a:extLst>
          </p:cNvPr>
          <p:cNvSpPr txBox="1"/>
          <p:nvPr/>
        </p:nvSpPr>
        <p:spPr>
          <a:xfrm>
            <a:off x="245327" y="2383952"/>
            <a:ext cx="6895062" cy="3567580"/>
          </a:xfrm>
          <a:prstGeom prst="rect">
            <a:avLst/>
          </a:prstGeom>
          <a:noFill/>
        </p:spPr>
        <p:txBody>
          <a:bodyPr wrap="square">
            <a:spAutoFit/>
          </a:bodyPr>
          <a:lstStyle/>
          <a:p>
            <a:pPr marL="342900" marR="0" lvl="0" indent="-342900">
              <a:lnSpc>
                <a:spcPct val="115000"/>
              </a:lnSpc>
              <a:buFont typeface="Yu Gothic" panose="020B0400000000000000" pitchFamily="34" charset="-128"/>
              <a:buChar char="*"/>
              <a:tabLst>
                <a:tab pos="4076700" algn="l"/>
              </a:tabLst>
            </a:pP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Ý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nghĩa</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liệu</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a:p>
            <a:pPr marL="342900" marR="0" lvl="0" indent="-342900">
              <a:lnSpc>
                <a:spcPct val="115000"/>
              </a:lnSpc>
              <a:buFont typeface="Times New Roman" panose="02020603050405020304" pitchFamily="18" charset="0"/>
              <a:buChar char="+"/>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Đưa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ra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quyết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định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điều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chỉnh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tránh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tồn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quá</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mức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a:p>
            <a:pPr marL="342900" marR="0" lvl="0" indent="-342900">
              <a:lnSpc>
                <a:spcPct val="115000"/>
              </a:lnSpc>
              <a:spcAft>
                <a:spcPts val="800"/>
              </a:spcAft>
              <a:buFont typeface="Times New Roman" panose="02020603050405020304" pitchFamily="18" charset="0"/>
              <a:buChar char="+"/>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Cải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kế</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hoạch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phù</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hợp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với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cầu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thực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tế</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a:p>
            <a:pPr marL="0" marR="0">
              <a:lnSpc>
                <a:spcPct val="115000"/>
              </a:lnSpc>
              <a:spcAft>
                <a:spcPts val="800"/>
              </a:spcAft>
              <a:tabLst>
                <a:tab pos="4076700" algn="l"/>
              </a:tabLst>
            </a:pP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Thiết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kế</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biểu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đồ</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cung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cấp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trực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quan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hỗ</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nghiệp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hóa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nâng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cao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suất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doanh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4612882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D3C91C2-C346-C073-3516-C2A96AD89E5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D06637D-8DE7-3AAF-C264-13A63D0A1006}"/>
              </a:ext>
            </a:extLst>
          </p:cNvPr>
          <p:cNvSpPr/>
          <p:nvPr/>
        </p:nvSpPr>
        <p:spPr>
          <a:xfrm>
            <a:off x="2514600" y="843113"/>
            <a:ext cx="9601200" cy="844107"/>
          </a:xfrm>
          <a:prstGeom prst="rect">
            <a:avLst/>
          </a:prstGeom>
          <a:noFill/>
          <a:ln/>
        </p:spPr>
        <p:txBody>
          <a:bodyPr wrap="square" lIns="0" tIns="0" rIns="0" bIns="0" rtlCol="0" anchor="t"/>
          <a:lstStyle/>
          <a:p>
            <a:pPr marL="0" indent="0" algn="l">
              <a:lnSpc>
                <a:spcPts val="5850"/>
              </a:lnSpc>
              <a:buNone/>
            </a:pPr>
            <a:r>
              <a:rPr lang="vi-VN" sz="4650" b="1" dirty="0"/>
              <a:t>Chức Năng Quản Lý Khách Hàng</a:t>
            </a:r>
            <a:endParaRPr lang="en-US" sz="4650" b="1" dirty="0"/>
          </a:p>
        </p:txBody>
      </p:sp>
      <p:pic>
        <p:nvPicPr>
          <p:cNvPr id="3" name="Picture 486">
            <a:extLst>
              <a:ext uri="{FF2B5EF4-FFF2-40B4-BE49-F238E27FC236}">
                <a16:creationId xmlns:a16="http://schemas.microsoft.com/office/drawing/2014/main" id="{35C1362B-7BCF-46E1-B0DD-120C1E67B2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5701" y="2061820"/>
            <a:ext cx="6172200" cy="5394960"/>
          </a:xfrm>
          <a:prstGeom prst="rect">
            <a:avLst/>
          </a:prstGeom>
          <a:noFill/>
        </p:spPr>
      </p:pic>
      <p:sp>
        <p:nvSpPr>
          <p:cNvPr id="5" name="Hộp Văn bản 4">
            <a:extLst>
              <a:ext uri="{FF2B5EF4-FFF2-40B4-BE49-F238E27FC236}">
                <a16:creationId xmlns:a16="http://schemas.microsoft.com/office/drawing/2014/main" id="{26E4FA2C-7978-8740-C38A-7D9E7299DAFB}"/>
              </a:ext>
            </a:extLst>
          </p:cNvPr>
          <p:cNvSpPr txBox="1"/>
          <p:nvPr/>
        </p:nvSpPr>
        <p:spPr>
          <a:xfrm>
            <a:off x="434898" y="2331010"/>
            <a:ext cx="7047569" cy="3567580"/>
          </a:xfrm>
          <a:prstGeom prst="rect">
            <a:avLst/>
          </a:prstGeom>
          <a:noFill/>
        </p:spPr>
        <p:txBody>
          <a:bodyPr wrap="square">
            <a:spAutoFit/>
          </a:bodyPr>
          <a:lstStyle/>
          <a:p>
            <a:pPr marL="0" marR="0">
              <a:lnSpc>
                <a:spcPct val="115000"/>
              </a:lnSpc>
              <a:spcAft>
                <a:spcPts val="800"/>
              </a:spcAft>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giao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hiển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thị</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đầy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đủ</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tin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nhân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ngay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họ</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đăng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tài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khoản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ngoại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trừ</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mật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khẩu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nhằm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tính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mật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a:p>
            <a:pPr marL="342900" marR="0" lvl="0" indent="-342900">
              <a:lnSpc>
                <a:spcPct val="115000"/>
              </a:lnSpc>
              <a:buFont typeface="Yu Gothic" panose="020B0400000000000000" pitchFamily="34" charset="-128"/>
              <a:buChar char="*"/>
              <a:tabLst>
                <a:tab pos="4076700" algn="l"/>
              </a:tabLst>
            </a:pP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Các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tính</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năng</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dành</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cho</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Admin: </a:t>
            </a:r>
            <a:endParaRPr lang="en-US"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nSpc>
                <a:spcPct val="115000"/>
              </a:lnSpc>
              <a:spcAft>
                <a:spcPts val="800"/>
              </a:spcAft>
              <a:tabLst>
                <a:tab pos="4076700" algn="l"/>
              </a:tabLst>
            </a:pP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dễ</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lọc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ra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tiềm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năng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nâng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cao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trải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nghiệm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dịch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vụ</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7876460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2846523-C7AC-4DC5-372B-0DFB6816621A}"/>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F990E200-BECE-7824-4E56-2A579CAA91AD}"/>
              </a:ext>
            </a:extLst>
          </p:cNvPr>
          <p:cNvSpPr/>
          <p:nvPr/>
        </p:nvSpPr>
        <p:spPr>
          <a:xfrm>
            <a:off x="3240456" y="887718"/>
            <a:ext cx="9070490" cy="844107"/>
          </a:xfrm>
          <a:prstGeom prst="rect">
            <a:avLst/>
          </a:prstGeom>
          <a:noFill/>
          <a:ln/>
        </p:spPr>
        <p:txBody>
          <a:bodyPr wrap="square" lIns="0" tIns="0" rIns="0" bIns="0" rtlCol="0" anchor="t"/>
          <a:lstStyle/>
          <a:p>
            <a:pPr marL="0" indent="0" algn="l">
              <a:lnSpc>
                <a:spcPts val="5850"/>
              </a:lnSpc>
              <a:buNone/>
            </a:pPr>
            <a:r>
              <a:rPr lang="vi-VN" sz="4650" b="1" dirty="0"/>
              <a:t>Chức Năng Quản Lý Đơn Hàng</a:t>
            </a:r>
            <a:endParaRPr lang="en-US" sz="4650" b="1" dirty="0"/>
          </a:p>
        </p:txBody>
      </p:sp>
      <p:pic>
        <p:nvPicPr>
          <p:cNvPr id="5" name="Picture 487">
            <a:extLst>
              <a:ext uri="{FF2B5EF4-FFF2-40B4-BE49-F238E27FC236}">
                <a16:creationId xmlns:a16="http://schemas.microsoft.com/office/drawing/2014/main" id="{9BB3EF78-3933-B01A-D17F-815F92F5BCF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2184778"/>
            <a:ext cx="6628130" cy="5171641"/>
          </a:xfrm>
          <a:prstGeom prst="rect">
            <a:avLst/>
          </a:prstGeom>
          <a:noFill/>
        </p:spPr>
      </p:pic>
      <p:sp>
        <p:nvSpPr>
          <p:cNvPr id="7" name="Hộp Văn bản 6">
            <a:extLst>
              <a:ext uri="{FF2B5EF4-FFF2-40B4-BE49-F238E27FC236}">
                <a16:creationId xmlns:a16="http://schemas.microsoft.com/office/drawing/2014/main" id="{445C3FDF-A37F-D93C-E742-C9970760D264}"/>
              </a:ext>
            </a:extLst>
          </p:cNvPr>
          <p:cNvSpPr txBox="1"/>
          <p:nvPr/>
        </p:nvSpPr>
        <p:spPr>
          <a:xfrm>
            <a:off x="0" y="2296041"/>
            <a:ext cx="7315200" cy="4415376"/>
          </a:xfrm>
          <a:prstGeom prst="rect">
            <a:avLst/>
          </a:prstGeom>
          <a:noFill/>
        </p:spPr>
        <p:txBody>
          <a:bodyPr wrap="square">
            <a:spAutoFit/>
          </a:bodyPr>
          <a:lstStyle/>
          <a:p>
            <a:pPr marL="0" marR="0">
              <a:lnSpc>
                <a:spcPct val="115000"/>
              </a:lnSpc>
              <a:spcAft>
                <a:spcPts val="800"/>
              </a:spcAft>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giao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thì</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người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a:p>
            <a:pPr marL="342900" marR="0" lvl="0" indent="-342900">
              <a:lnSpc>
                <a:spcPct val="115000"/>
              </a:lnSpc>
              <a:buFont typeface="Times New Roman" panose="02020603050405020304" pitchFamily="18" charset="0"/>
              <a:buChar char="+"/>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Xem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 Hiển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thị</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tin chi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tiết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trạng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a:p>
            <a:pPr marL="342900" marR="0" lvl="0" indent="-342900">
              <a:lnSpc>
                <a:spcPct val="115000"/>
              </a:lnSpc>
              <a:buFont typeface="Times New Roman" panose="02020603050405020304" pitchFamily="18" charset="0"/>
              <a:buChar char="+"/>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Tìm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kiếm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Lọc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Order No, Customer ID,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hoặc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Tên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trạng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Chuyển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Waiting → Confirming </a:t>
            </a:r>
          </a:p>
          <a:p>
            <a:pPr marL="342900" marR="0" lvl="0" indent="-342900">
              <a:lnSpc>
                <a:spcPct val="115000"/>
              </a:lnSpc>
              <a:buFont typeface="Times New Roman" panose="02020603050405020304" pitchFamily="18" charset="0"/>
              <a:buChar char="+"/>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Xuất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 Lưu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file Excel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để</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phân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tích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a:p>
            <a:pPr marL="342900" marR="0" lvl="0" indent="-342900">
              <a:lnSpc>
                <a:spcPct val="115000"/>
              </a:lnSpc>
              <a:spcAft>
                <a:spcPts val="800"/>
              </a:spcAft>
              <a:buFont typeface="Times New Roman" panose="02020603050405020304" pitchFamily="18" charset="0"/>
              <a:buChar char="+"/>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Xem chi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tiết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 Hiển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thị</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tin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tổng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giá</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trị</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3556405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685B9B4-5050-350B-14D2-711C3DC79C90}"/>
            </a:ext>
          </a:extLst>
        </p:cNvPr>
        <p:cNvGrpSpPr/>
        <p:nvPr/>
      </p:nvGrpSpPr>
      <p:grpSpPr>
        <a:xfrm>
          <a:off x="0" y="0"/>
          <a:ext cx="0" cy="0"/>
          <a:chOff x="0" y="0"/>
          <a:chExt cx="0" cy="0"/>
        </a:xfrm>
      </p:grpSpPr>
      <p:pic>
        <p:nvPicPr>
          <p:cNvPr id="2" name="Picture 489">
            <a:extLst>
              <a:ext uri="{FF2B5EF4-FFF2-40B4-BE49-F238E27FC236}">
                <a16:creationId xmlns:a16="http://schemas.microsoft.com/office/drawing/2014/main" id="{1F8AE053-CD72-51B1-D60C-5FD167A742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199" y="1521104"/>
            <a:ext cx="7012273" cy="5827550"/>
          </a:xfrm>
          <a:prstGeom prst="rect">
            <a:avLst/>
          </a:prstGeom>
          <a:noFill/>
        </p:spPr>
      </p:pic>
      <p:sp>
        <p:nvSpPr>
          <p:cNvPr id="4" name="Hộp Văn bản 3">
            <a:extLst>
              <a:ext uri="{FF2B5EF4-FFF2-40B4-BE49-F238E27FC236}">
                <a16:creationId xmlns:a16="http://schemas.microsoft.com/office/drawing/2014/main" id="{AEA7CEAC-807F-C674-BC04-36BD86814DC7}"/>
              </a:ext>
            </a:extLst>
          </p:cNvPr>
          <p:cNvSpPr txBox="1"/>
          <p:nvPr/>
        </p:nvSpPr>
        <p:spPr>
          <a:xfrm>
            <a:off x="100361" y="1894417"/>
            <a:ext cx="7315200" cy="4840108"/>
          </a:xfrm>
          <a:prstGeom prst="rect">
            <a:avLst/>
          </a:prstGeom>
          <a:noFill/>
        </p:spPr>
        <p:txBody>
          <a:bodyPr wrap="square">
            <a:spAutoFit/>
          </a:bodyPr>
          <a:lstStyle/>
          <a:p>
            <a:pPr marL="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chi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tiết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thể</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tin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chung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đặt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bởi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a:p>
            <a:pPr marL="342900" marR="0" lvl="0" indent="-342900">
              <a:lnSpc>
                <a:spcPct val="115000"/>
              </a:lnSpc>
              <a:buFont typeface="Times New Roman" panose="02020603050405020304" pitchFamily="18" charset="0"/>
              <a:buChar char="+"/>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định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duy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a:p>
            <a:pPr marL="342900" marR="0" lvl="0" indent="-342900">
              <a:lnSpc>
                <a:spcPct val="115000"/>
              </a:lnSpc>
              <a:buFont typeface="Times New Roman" panose="02020603050405020304" pitchFamily="18" charset="0"/>
              <a:buChar char="+"/>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Tên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người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chóng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món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yêu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thích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a:p>
            <a:pPr marL="342900" marR="0" lvl="0" indent="-342900">
              <a:lnSpc>
                <a:spcPct val="115000"/>
              </a:lnSpc>
              <a:buFont typeface="Times New Roman" panose="02020603050405020304" pitchFamily="18" charset="0"/>
              <a:buChar char="+"/>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Tổng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giá</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được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tính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bằng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giá</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1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X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trong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endParaRPr lang="en-US"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marR="0" lvl="0" indent="-342900">
              <a:lnSpc>
                <a:spcPct val="115000"/>
              </a:lnSpc>
              <a:buFont typeface="Times New Roman" panose="02020603050405020304" pitchFamily="18" charset="0"/>
              <a:buChar char="+"/>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thể</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chọn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p>
          <a:p>
            <a:pPr marL="342900" marR="0" lvl="0" indent="-342900">
              <a:lnSpc>
                <a:spcPct val="115000"/>
              </a:lnSpc>
              <a:spcAft>
                <a:spcPts val="800"/>
              </a:spcAft>
              <a:buFont typeface="Times New Roman" panose="02020603050405020304" pitchFamily="18" charset="0"/>
              <a:buChar char="+"/>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Trạng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thể</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trạng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đang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Waiting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hay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là</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Confirmed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bởi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xử</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849572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092D305-BB4B-79EE-0A30-EEDF2FC67E56}"/>
            </a:ext>
          </a:extLst>
        </p:cNvPr>
        <p:cNvGrpSpPr/>
        <p:nvPr/>
      </p:nvGrpSpPr>
      <p:grpSpPr>
        <a:xfrm>
          <a:off x="0" y="0"/>
          <a:ext cx="0" cy="0"/>
          <a:chOff x="0" y="0"/>
          <a:chExt cx="0" cy="0"/>
        </a:xfrm>
      </p:grpSpPr>
      <p:sp>
        <p:nvSpPr>
          <p:cNvPr id="6" name="Text 0">
            <a:extLst>
              <a:ext uri="{FF2B5EF4-FFF2-40B4-BE49-F238E27FC236}">
                <a16:creationId xmlns:a16="http://schemas.microsoft.com/office/drawing/2014/main" id="{1D28885E-5F6D-F93C-195A-D193ADDDCC71}"/>
              </a:ext>
            </a:extLst>
          </p:cNvPr>
          <p:cNvSpPr/>
          <p:nvPr/>
        </p:nvSpPr>
        <p:spPr>
          <a:xfrm>
            <a:off x="2779955" y="572099"/>
            <a:ext cx="9070490" cy="844107"/>
          </a:xfrm>
          <a:prstGeom prst="rect">
            <a:avLst/>
          </a:prstGeom>
          <a:noFill/>
          <a:ln/>
        </p:spPr>
        <p:txBody>
          <a:bodyPr wrap="square" lIns="0" tIns="0" rIns="0" bIns="0" rtlCol="0" anchor="t"/>
          <a:lstStyle/>
          <a:p>
            <a:pPr marL="0" indent="0" algn="l">
              <a:lnSpc>
                <a:spcPts val="5850"/>
              </a:lnSpc>
              <a:buNone/>
            </a:pPr>
            <a:r>
              <a:rPr lang="vi-VN" sz="4650" b="1" dirty="0"/>
              <a:t>Chức Năng Quản Lý Danh Mục</a:t>
            </a:r>
            <a:endParaRPr lang="en-US" sz="4650" b="1" dirty="0"/>
          </a:p>
        </p:txBody>
      </p:sp>
      <p:pic>
        <p:nvPicPr>
          <p:cNvPr id="7" name="Picture 1">
            <a:extLst>
              <a:ext uri="{FF2B5EF4-FFF2-40B4-BE49-F238E27FC236}">
                <a16:creationId xmlns:a16="http://schemas.microsoft.com/office/drawing/2014/main" id="{CCC46B1A-812A-ECE8-A5C6-954CD1BB9B1F}"/>
              </a:ext>
            </a:extLst>
          </p:cNvPr>
          <p:cNvPicPr>
            <a:picLocks noChangeAspect="1"/>
          </p:cNvPicPr>
          <p:nvPr/>
        </p:nvPicPr>
        <p:blipFill>
          <a:blip r:embed="rId3"/>
          <a:stretch>
            <a:fillRect/>
          </a:stretch>
        </p:blipFill>
        <p:spPr>
          <a:xfrm>
            <a:off x="7560527" y="1517846"/>
            <a:ext cx="6663849" cy="6591404"/>
          </a:xfrm>
          <a:prstGeom prst="rect">
            <a:avLst/>
          </a:prstGeom>
        </p:spPr>
      </p:pic>
      <p:sp>
        <p:nvSpPr>
          <p:cNvPr id="9" name="Hộp Văn bản 8">
            <a:extLst>
              <a:ext uri="{FF2B5EF4-FFF2-40B4-BE49-F238E27FC236}">
                <a16:creationId xmlns:a16="http://schemas.microsoft.com/office/drawing/2014/main" id="{0B2B0E3B-26BD-74AA-8007-4AD01437B036}"/>
              </a:ext>
            </a:extLst>
          </p:cNvPr>
          <p:cNvSpPr txBox="1"/>
          <p:nvPr/>
        </p:nvSpPr>
        <p:spPr>
          <a:xfrm>
            <a:off x="724830" y="2807038"/>
            <a:ext cx="5910146" cy="2718116"/>
          </a:xfrm>
          <a:prstGeom prst="rect">
            <a:avLst/>
          </a:prstGeom>
          <a:noFill/>
        </p:spPr>
        <p:txBody>
          <a:bodyPr wrap="square">
            <a:spAutoFit/>
          </a:bodyPr>
          <a:lstStyle/>
          <a:p>
            <a:pPr marL="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Quản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danh</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mục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tổ</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chức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kiểm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soát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tin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mục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một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endParaRPr lang="vi-VN"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cung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cấp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cụ</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tìm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kiếm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chỉnh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sửa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xuất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linh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hoạt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tối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hóa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5766438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A86461C-4A0E-FF4F-A932-36FF20F1B5C0}"/>
            </a:ext>
          </a:extLst>
        </p:cNvPr>
        <p:cNvGrpSpPr/>
        <p:nvPr/>
      </p:nvGrpSpPr>
      <p:grpSpPr>
        <a:xfrm>
          <a:off x="0" y="0"/>
          <a:ext cx="0" cy="0"/>
          <a:chOff x="0" y="0"/>
          <a:chExt cx="0" cy="0"/>
        </a:xfrm>
      </p:grpSpPr>
      <p:pic>
        <p:nvPicPr>
          <p:cNvPr id="2" name="Picture 490">
            <a:extLst>
              <a:ext uri="{FF2B5EF4-FFF2-40B4-BE49-F238E27FC236}">
                <a16:creationId xmlns:a16="http://schemas.microsoft.com/office/drawing/2014/main" id="{E2C6C5B7-B2AA-3F38-0B6D-D7D92C6089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5561" y="1572323"/>
            <a:ext cx="6779941" cy="6029422"/>
          </a:xfrm>
          <a:prstGeom prst="rect">
            <a:avLst/>
          </a:prstGeom>
        </p:spPr>
      </p:pic>
      <p:sp>
        <p:nvSpPr>
          <p:cNvPr id="5" name="Text 0">
            <a:extLst>
              <a:ext uri="{FF2B5EF4-FFF2-40B4-BE49-F238E27FC236}">
                <a16:creationId xmlns:a16="http://schemas.microsoft.com/office/drawing/2014/main" id="{259A0106-5700-E185-BF3B-9315D16ABB82}"/>
              </a:ext>
            </a:extLst>
          </p:cNvPr>
          <p:cNvSpPr/>
          <p:nvPr/>
        </p:nvSpPr>
        <p:spPr>
          <a:xfrm>
            <a:off x="3240456" y="627855"/>
            <a:ext cx="9070490" cy="844107"/>
          </a:xfrm>
          <a:prstGeom prst="rect">
            <a:avLst/>
          </a:prstGeom>
          <a:noFill/>
          <a:ln/>
        </p:spPr>
        <p:txBody>
          <a:bodyPr wrap="square" lIns="0" tIns="0" rIns="0" bIns="0" rtlCol="0" anchor="t"/>
          <a:lstStyle/>
          <a:p>
            <a:pPr marL="0" indent="0" algn="l">
              <a:lnSpc>
                <a:spcPts val="5850"/>
              </a:lnSpc>
              <a:buNone/>
            </a:pPr>
            <a:r>
              <a:rPr lang="vi-VN" sz="4650" b="1" dirty="0"/>
              <a:t>Chức Năng Quản Lý Sản Phẩm</a:t>
            </a:r>
            <a:endParaRPr lang="en-US" sz="4650" b="1" dirty="0"/>
          </a:p>
        </p:txBody>
      </p:sp>
      <p:sp>
        <p:nvSpPr>
          <p:cNvPr id="7" name="Hộp Văn bản 6">
            <a:extLst>
              <a:ext uri="{FF2B5EF4-FFF2-40B4-BE49-F238E27FC236}">
                <a16:creationId xmlns:a16="http://schemas.microsoft.com/office/drawing/2014/main" id="{6C1D4EDE-710E-85D8-C300-FDDBF5173770}"/>
              </a:ext>
            </a:extLst>
          </p:cNvPr>
          <p:cNvSpPr txBox="1"/>
          <p:nvPr/>
        </p:nvSpPr>
        <p:spPr>
          <a:xfrm>
            <a:off x="100361" y="2274849"/>
            <a:ext cx="7114479" cy="2614690"/>
          </a:xfrm>
          <a:prstGeom prst="rect">
            <a:avLst/>
          </a:prstGeom>
          <a:noFill/>
        </p:spPr>
        <p:txBody>
          <a:bodyPr wrap="square">
            <a:spAutoFit/>
          </a:bodyPr>
          <a:lstStyle/>
          <a:p>
            <a:pPr marL="408940" marR="0">
              <a:lnSpc>
                <a:spcPct val="115000"/>
              </a:lnSpc>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Quản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dõi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tổ</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chức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một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endParaRPr lang="vi-VN"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408940" marR="0">
              <a:lnSpc>
                <a:spcPct val="115000"/>
              </a:lnSpc>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hỗ</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thêm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chỉnh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sửa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xóa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tìm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kiếm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xuất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file Excel,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việc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diễn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ra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nhanh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chóng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chính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8624180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290D5A1-C928-97CE-484C-FE7F1D4EAC0E}"/>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71678E9F-4FAF-B087-B118-D76C803C1758}"/>
              </a:ext>
            </a:extLst>
          </p:cNvPr>
          <p:cNvSpPr/>
          <p:nvPr/>
        </p:nvSpPr>
        <p:spPr>
          <a:xfrm>
            <a:off x="3240456" y="627855"/>
            <a:ext cx="9070490" cy="844107"/>
          </a:xfrm>
          <a:prstGeom prst="rect">
            <a:avLst/>
          </a:prstGeom>
          <a:noFill/>
          <a:ln/>
        </p:spPr>
        <p:txBody>
          <a:bodyPr wrap="square" lIns="0" tIns="0" rIns="0" bIns="0" rtlCol="0" anchor="t"/>
          <a:lstStyle/>
          <a:p>
            <a:pPr marL="0" indent="0" algn="l">
              <a:lnSpc>
                <a:spcPts val="5850"/>
              </a:lnSpc>
              <a:buNone/>
            </a:pPr>
            <a:r>
              <a:rPr lang="vi-VN" sz="4650" b="1" dirty="0"/>
              <a:t>Chức Năng IMEI (chức năng phụ)</a:t>
            </a:r>
            <a:endParaRPr lang="en-US" sz="4650" b="1" dirty="0"/>
          </a:p>
        </p:txBody>
      </p:sp>
      <p:pic>
        <p:nvPicPr>
          <p:cNvPr id="3" name="Picture 1">
            <a:extLst>
              <a:ext uri="{FF2B5EF4-FFF2-40B4-BE49-F238E27FC236}">
                <a16:creationId xmlns:a16="http://schemas.microsoft.com/office/drawing/2014/main" id="{C443A74B-D8EF-7AF0-CADC-8C65C323583D}"/>
              </a:ext>
            </a:extLst>
          </p:cNvPr>
          <p:cNvPicPr>
            <a:picLocks noChangeAspect="1"/>
          </p:cNvPicPr>
          <p:nvPr/>
        </p:nvPicPr>
        <p:blipFill>
          <a:blip r:embed="rId3"/>
          <a:stretch>
            <a:fillRect/>
          </a:stretch>
        </p:blipFill>
        <p:spPr>
          <a:xfrm>
            <a:off x="7794702" y="1644482"/>
            <a:ext cx="6292514" cy="6157985"/>
          </a:xfrm>
          <a:prstGeom prst="rect">
            <a:avLst/>
          </a:prstGeom>
        </p:spPr>
      </p:pic>
      <p:sp>
        <p:nvSpPr>
          <p:cNvPr id="6" name="Hộp Văn bản 5">
            <a:extLst>
              <a:ext uri="{FF2B5EF4-FFF2-40B4-BE49-F238E27FC236}">
                <a16:creationId xmlns:a16="http://schemas.microsoft.com/office/drawing/2014/main" id="{E4F87C5F-C16B-8610-CC1D-C686B0371D90}"/>
              </a:ext>
            </a:extLst>
          </p:cNvPr>
          <p:cNvSpPr txBox="1"/>
          <p:nvPr/>
        </p:nvSpPr>
        <p:spPr>
          <a:xfrm>
            <a:off x="543184" y="2615475"/>
            <a:ext cx="6926401" cy="2717282"/>
          </a:xfrm>
          <a:prstGeom prst="rect">
            <a:avLst/>
          </a:prstGeom>
          <a:noFill/>
        </p:spPr>
        <p:txBody>
          <a:bodyPr wrap="square">
            <a:spAutoFit/>
          </a:bodyPr>
          <a:lstStyle/>
          <a:p>
            <a:pPr marL="22860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Quản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IMEI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dõi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kiểm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soát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IMEI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tính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duy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chính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trong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15000"/>
              </a:lnSpc>
              <a:spcAft>
                <a:spcPts val="800"/>
              </a:spcAft>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Hỗ</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thêm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chỉnh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sửa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xóa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tìm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kiếm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xuất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IMEI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file Excel,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tối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hóa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trình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6871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E0E27F4-308A-194F-338A-EDAC5D5D3813}"/>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B6D1A226-356C-6399-94A5-66B4BF4FFCCA}"/>
              </a:ext>
            </a:extLst>
          </p:cNvPr>
          <p:cNvSpPr/>
          <p:nvPr/>
        </p:nvSpPr>
        <p:spPr>
          <a:xfrm>
            <a:off x="3240456" y="627855"/>
            <a:ext cx="9070490" cy="844107"/>
          </a:xfrm>
          <a:prstGeom prst="rect">
            <a:avLst/>
          </a:prstGeom>
          <a:noFill/>
          <a:ln/>
        </p:spPr>
        <p:txBody>
          <a:bodyPr wrap="square" lIns="0" tIns="0" rIns="0" bIns="0" rtlCol="0" anchor="t"/>
          <a:lstStyle/>
          <a:p>
            <a:pPr marL="0" indent="0" algn="l">
              <a:lnSpc>
                <a:spcPts val="5850"/>
              </a:lnSpc>
              <a:buNone/>
            </a:pPr>
            <a:r>
              <a:rPr lang="vi-VN" sz="4650" b="1" dirty="0"/>
              <a:t>Chức Năng Quản Lý Nhập Hàng</a:t>
            </a:r>
            <a:endParaRPr lang="en-US" sz="4650" b="1" dirty="0"/>
          </a:p>
        </p:txBody>
      </p:sp>
      <p:pic>
        <p:nvPicPr>
          <p:cNvPr id="2" name="Picture 1">
            <a:extLst>
              <a:ext uri="{FF2B5EF4-FFF2-40B4-BE49-F238E27FC236}">
                <a16:creationId xmlns:a16="http://schemas.microsoft.com/office/drawing/2014/main" id="{834EA4BB-21A9-BA60-3888-FD615C009931}"/>
              </a:ext>
            </a:extLst>
          </p:cNvPr>
          <p:cNvPicPr>
            <a:picLocks noChangeAspect="1"/>
          </p:cNvPicPr>
          <p:nvPr/>
        </p:nvPicPr>
        <p:blipFill>
          <a:blip r:embed="rId3"/>
          <a:stretch>
            <a:fillRect/>
          </a:stretch>
        </p:blipFill>
        <p:spPr>
          <a:xfrm>
            <a:off x="7817005" y="1480350"/>
            <a:ext cx="6634975" cy="6418088"/>
          </a:xfrm>
          <a:prstGeom prst="rect">
            <a:avLst/>
          </a:prstGeom>
        </p:spPr>
      </p:pic>
      <p:sp>
        <p:nvSpPr>
          <p:cNvPr id="7" name="Hộp Văn bản 6">
            <a:extLst>
              <a:ext uri="{FF2B5EF4-FFF2-40B4-BE49-F238E27FC236}">
                <a16:creationId xmlns:a16="http://schemas.microsoft.com/office/drawing/2014/main" id="{B7F81CBA-0781-4F2D-4446-AB175945C53C}"/>
              </a:ext>
            </a:extLst>
          </p:cNvPr>
          <p:cNvSpPr txBox="1"/>
          <p:nvPr/>
        </p:nvSpPr>
        <p:spPr>
          <a:xfrm>
            <a:off x="423745" y="3008066"/>
            <a:ext cx="6713035" cy="3142848"/>
          </a:xfrm>
          <a:prstGeom prst="rect">
            <a:avLst/>
          </a:prstGeom>
          <a:noFill/>
        </p:spPr>
        <p:txBody>
          <a:bodyPr wrap="square">
            <a:spAutoFit/>
          </a:bodyPr>
          <a:lstStyle/>
          <a:p>
            <a:pPr marL="27051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Quản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hỗ</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dõi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xử</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việc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tổng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cửa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hóa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luôn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sẵn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để</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endParaRPr lang="vi-VN" sz="2400" kern="100" dirty="0">
              <a:effectLst/>
              <a:latin typeface="Abadi" panose="020B0604020104020204" pitchFamily="34" charset="0"/>
              <a:ea typeface="Calibri" panose="020F0502020204030204" pitchFamily="34" charset="0"/>
              <a:cs typeface="Times New Roman" panose="02020603050405020304" pitchFamily="18" charset="0"/>
            </a:endParaRPr>
          </a:p>
          <a:p>
            <a:pPr marL="270510" marR="0">
              <a:lnSpc>
                <a:spcPct val="115000"/>
              </a:lnSpc>
              <a:spcAft>
                <a:spcPts val="800"/>
              </a:spcAft>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phép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tạo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phiếu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thông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tin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xuất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phục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vụ</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kiểm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kê</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41370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D902706-FD62-4A0D-2F4F-E030949B0BA5}"/>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6CCAD048-F702-A1DE-C495-2BEF97DAD319}"/>
              </a:ext>
            </a:extLst>
          </p:cNvPr>
          <p:cNvSpPr/>
          <p:nvPr/>
        </p:nvSpPr>
        <p:spPr>
          <a:xfrm>
            <a:off x="3240456" y="627855"/>
            <a:ext cx="9070490" cy="844107"/>
          </a:xfrm>
          <a:prstGeom prst="rect">
            <a:avLst/>
          </a:prstGeom>
          <a:noFill/>
          <a:ln/>
        </p:spPr>
        <p:txBody>
          <a:bodyPr wrap="square" lIns="0" tIns="0" rIns="0" bIns="0" rtlCol="0" anchor="t"/>
          <a:lstStyle/>
          <a:p>
            <a:pPr marL="0" indent="0" algn="l">
              <a:lnSpc>
                <a:spcPts val="5850"/>
              </a:lnSpc>
              <a:buNone/>
            </a:pPr>
            <a:r>
              <a:rPr lang="vi-VN" sz="4650" b="1" dirty="0"/>
              <a:t>Chức Năng Quản Xuất Hàng</a:t>
            </a:r>
            <a:endParaRPr lang="en-US" sz="4650" b="1" dirty="0"/>
          </a:p>
        </p:txBody>
      </p:sp>
      <p:pic>
        <p:nvPicPr>
          <p:cNvPr id="3" name="Picture 1">
            <a:extLst>
              <a:ext uri="{FF2B5EF4-FFF2-40B4-BE49-F238E27FC236}">
                <a16:creationId xmlns:a16="http://schemas.microsoft.com/office/drawing/2014/main" id="{AFE21EAF-8EB1-9AA7-497E-C55983FE2D99}"/>
              </a:ext>
            </a:extLst>
          </p:cNvPr>
          <p:cNvPicPr>
            <a:picLocks noChangeAspect="1"/>
          </p:cNvPicPr>
          <p:nvPr/>
        </p:nvPicPr>
        <p:blipFill>
          <a:blip r:embed="rId3"/>
          <a:stretch>
            <a:fillRect/>
          </a:stretch>
        </p:blipFill>
        <p:spPr>
          <a:xfrm>
            <a:off x="7207032" y="1480350"/>
            <a:ext cx="7176051" cy="6144378"/>
          </a:xfrm>
          <a:prstGeom prst="rect">
            <a:avLst/>
          </a:prstGeom>
        </p:spPr>
      </p:pic>
      <p:sp>
        <p:nvSpPr>
          <p:cNvPr id="6" name="Hộp Văn bản 5">
            <a:extLst>
              <a:ext uri="{FF2B5EF4-FFF2-40B4-BE49-F238E27FC236}">
                <a16:creationId xmlns:a16="http://schemas.microsoft.com/office/drawing/2014/main" id="{239A10E0-3319-BD9F-9418-B3FBEC33BF88}"/>
              </a:ext>
            </a:extLst>
          </p:cNvPr>
          <p:cNvSpPr txBox="1"/>
          <p:nvPr/>
        </p:nvSpPr>
        <p:spPr>
          <a:xfrm>
            <a:off x="247317" y="2181194"/>
            <a:ext cx="6634976" cy="4094904"/>
          </a:xfrm>
          <a:prstGeom prst="rect">
            <a:avLst/>
          </a:prstGeom>
          <a:noFill/>
        </p:spPr>
        <p:txBody>
          <a:bodyPr wrap="square">
            <a:spAutoFit/>
          </a:bodyPr>
          <a:lstStyle/>
          <a:p>
            <a:pPr marL="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Quản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xuất</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hỗ</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kiểm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xử</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dựa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trên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yêu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cầu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mua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sắm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endParaRPr lang="vi-V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Aft>
                <a:spcPts val="800"/>
              </a:spcAft>
              <a:buNone/>
              <a:tabLst>
                <a:tab pos="4076700" algn="l"/>
              </a:tabLst>
            </a:pP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phép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tạo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hóa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cần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một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chặt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a:p>
            <a:pPr marL="0" marR="0">
              <a:lnSpc>
                <a:spcPct val="115000"/>
              </a:lnSpc>
              <a:spcAft>
                <a:spcPts val="800"/>
              </a:spcAft>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 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xuất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dựa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trên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đơn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đặt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của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một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chính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xác</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chuyên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nghiệp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768626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96BAC65-1A9A-C106-67CA-63F0AEE7F4CD}"/>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B9F95A08-2FAF-3FF2-139E-B106ABF91561}"/>
              </a:ext>
            </a:extLst>
          </p:cNvPr>
          <p:cNvSpPr/>
          <p:nvPr/>
        </p:nvSpPr>
        <p:spPr>
          <a:xfrm>
            <a:off x="1717288" y="400734"/>
            <a:ext cx="10777653" cy="844107"/>
          </a:xfrm>
          <a:prstGeom prst="rect">
            <a:avLst/>
          </a:prstGeom>
          <a:noFill/>
          <a:ln/>
        </p:spPr>
        <p:txBody>
          <a:bodyPr wrap="square" lIns="0" tIns="0" rIns="0" bIns="0" rtlCol="0" anchor="t"/>
          <a:lstStyle/>
          <a:p>
            <a:pPr marL="0" indent="0" algn="l">
              <a:lnSpc>
                <a:spcPts val="5850"/>
              </a:lnSpc>
              <a:buNone/>
            </a:pPr>
            <a:r>
              <a:rPr lang="vi-VN" sz="4650" b="1" dirty="0"/>
              <a:t>Chức Năng Quản Lý Dữ Liệu Tồn Kho</a:t>
            </a:r>
            <a:endParaRPr lang="en-US" sz="4650" b="1" dirty="0"/>
          </a:p>
        </p:txBody>
      </p:sp>
      <p:pic>
        <p:nvPicPr>
          <p:cNvPr id="2" name="Picture 1">
            <a:extLst>
              <a:ext uri="{FF2B5EF4-FFF2-40B4-BE49-F238E27FC236}">
                <a16:creationId xmlns:a16="http://schemas.microsoft.com/office/drawing/2014/main" id="{8DB342CF-13F9-2DDF-79BA-BCC68C0F1A66}"/>
              </a:ext>
            </a:extLst>
          </p:cNvPr>
          <p:cNvPicPr>
            <a:picLocks noChangeAspect="1"/>
          </p:cNvPicPr>
          <p:nvPr/>
        </p:nvPicPr>
        <p:blipFill>
          <a:blip r:embed="rId3"/>
          <a:stretch>
            <a:fillRect/>
          </a:stretch>
        </p:blipFill>
        <p:spPr>
          <a:xfrm>
            <a:off x="7917366" y="1244841"/>
            <a:ext cx="6556917" cy="6584024"/>
          </a:xfrm>
          <a:prstGeom prst="rect">
            <a:avLst/>
          </a:prstGeom>
        </p:spPr>
      </p:pic>
      <p:sp>
        <p:nvSpPr>
          <p:cNvPr id="7" name="Hộp Văn bản 6">
            <a:extLst>
              <a:ext uri="{FF2B5EF4-FFF2-40B4-BE49-F238E27FC236}">
                <a16:creationId xmlns:a16="http://schemas.microsoft.com/office/drawing/2014/main" id="{DC27DDDD-4927-F4EF-986B-D7F8DB4BF798}"/>
              </a:ext>
            </a:extLst>
          </p:cNvPr>
          <p:cNvSpPr txBox="1"/>
          <p:nvPr/>
        </p:nvSpPr>
        <p:spPr>
          <a:xfrm>
            <a:off x="758282" y="2331010"/>
            <a:ext cx="6768791" cy="3567580"/>
          </a:xfrm>
          <a:prstGeom prst="rect">
            <a:avLst/>
          </a:prstGeom>
          <a:noFill/>
        </p:spPr>
        <p:txBody>
          <a:bodyPr wrap="square">
            <a:spAutoFit/>
          </a:bodyPr>
          <a:lstStyle/>
          <a:p>
            <a:pPr marL="0" marR="0">
              <a:lnSpc>
                <a:spcPct val="115000"/>
              </a:lnSpc>
              <a:spcAft>
                <a:spcPts val="800"/>
              </a:spcAft>
              <a:buNone/>
              <a:tabLst>
                <a:tab pos="4076700" algn="l"/>
              </a:tabLst>
            </a:pPr>
            <a:r>
              <a:rPr lang="en-US" sz="2400" kern="100" dirty="0">
                <a:effectLst/>
                <a:latin typeface="Abadi" panose="020B0604020104020204" pitchFamily="34" charset="0"/>
                <a:ea typeface="Calibri" panose="020F0502020204030204" pitchFamily="34" charset="0"/>
                <a:cs typeface="Times New Roman" panose="02020603050405020304" pitchFamily="18" charset="0"/>
              </a:rPr>
              <a:t>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Quản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lý</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dữ</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liệu</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tồn</a:t>
            </a: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b="1" kern="100" dirty="0" err="1">
                <a:effectLst/>
                <a:latin typeface="Abadi" panose="020B0604020104020204" pitchFamily="34" charset="0"/>
                <a:ea typeface="Calibri" panose="020F0502020204030204" pitchFamily="34" charset="0"/>
                <a:cs typeface="Times New Roman" panose="02020603050405020304" pitchFamily="18" charset="0"/>
              </a:rPr>
              <a:t>kho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theo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dõi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kiểm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soát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số</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lượng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sản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phẩm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còn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lại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trong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tổng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đồng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thời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hỗ</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xuất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từ</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file Excel,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tạo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tiền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đề</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để</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phiếu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lên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cửa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một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cách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endParaRPr lang="vi-VN" sz="2400" kern="1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tabLst>
                <a:tab pos="4076700" algn="l"/>
              </a:tabLst>
            </a:pPr>
            <a:r>
              <a:rPr lang="en-US" sz="2400" b="1" kern="100" dirty="0">
                <a:effectLst/>
                <a:latin typeface="Abadi" panose="020B0604020104020204" pitchFamily="34" charset="0"/>
                <a:ea typeface="Calibri" panose="020F0502020204030204" pitchFamily="34" charset="0"/>
                <a:cs typeface="Times New Roman" panose="02020603050405020304" pitchFamily="18" charset="0"/>
              </a:rPr>
              <a: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Giao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diện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giúp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Admin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kiểm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soát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chặt</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chẽ</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dữ</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liệu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kho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tổng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tối</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ưu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hóa</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quy</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trình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nhập</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và</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đảm</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bảo</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hệ</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thống</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vận</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hành</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hiệu</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2400" kern="100" dirty="0" err="1">
                <a:effectLst/>
                <a:latin typeface="Abadi" panose="020B0604020104020204" pitchFamily="34" charset="0"/>
                <a:ea typeface="Calibri" panose="020F0502020204030204" pitchFamily="34" charset="0"/>
                <a:cs typeface="Times New Roman" panose="02020603050405020304" pitchFamily="18" charset="0"/>
              </a:rPr>
              <a:t>quả</a:t>
            </a:r>
            <a:r>
              <a:rPr lang="en-US" sz="2400" kern="100" dirty="0">
                <a:effectLst/>
                <a:latin typeface="Abadi" panose="020B0604020104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998827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336</TotalTime>
  <Words>8381</Words>
  <Application>Microsoft Office PowerPoint</Application>
  <PresentationFormat>Tùy chỉnh</PresentationFormat>
  <Paragraphs>850</Paragraphs>
  <Slides>113</Slides>
  <Notes>113</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113</vt:i4>
      </vt:variant>
    </vt:vector>
  </HeadingPairs>
  <TitlesOfParts>
    <vt:vector size="124" baseType="lpstr">
      <vt:lpstr>Inter</vt:lpstr>
      <vt:lpstr>Merriweather</vt:lpstr>
      <vt:lpstr>Petrona Bold</vt:lpstr>
      <vt:lpstr>Abadi</vt:lpstr>
      <vt:lpstr>Times New Roman</vt:lpstr>
      <vt:lpstr>Arial</vt:lpstr>
      <vt:lpstr>Arial Black</vt:lpstr>
      <vt:lpstr>Calibri</vt:lpstr>
      <vt:lpstr>Arial (Thân)</vt:lpstr>
      <vt:lpstr>Yu Gothic</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Trí Đức</cp:lastModifiedBy>
  <cp:revision>16</cp:revision>
  <dcterms:created xsi:type="dcterms:W3CDTF">2025-05-21T07:20:21Z</dcterms:created>
  <dcterms:modified xsi:type="dcterms:W3CDTF">2025-05-23T07:38:09Z</dcterms:modified>
</cp:coreProperties>
</file>